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51" autoAdjust="0"/>
  </p:normalViewPr>
  <p:slideViewPr>
    <p:cSldViewPr>
      <p:cViewPr varScale="1">
        <p:scale>
          <a:sx n="77" d="100"/>
          <a:sy n="77" d="100"/>
        </p:scale>
        <p:origin x="-9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BF4FE-9E24-48CB-9BAA-EB5E7A454ECB}" type="datetimeFigureOut">
              <a:rPr lang="en-US" smtClean="0"/>
              <a:t>8/21/2017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21842-9B7B-41E6-8E55-AD27579D068B}" type="slidenum">
              <a:rPr lang="en-US" smtClean="0"/>
              <a:t>‹#›</a:t>
            </a:fld>
            <a:endParaRPr lang="en-US"/>
          </a:p>
        </p:txBody>
      </p:sp>
    </p:spTree>
    <p:extLst>
      <p:ext uri="{BB962C8B-B14F-4D97-AF65-F5344CB8AC3E}">
        <p14:creationId xmlns:p14="http://schemas.microsoft.com/office/powerpoint/2010/main" val="223612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3"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20D50A02-42CA-4D63-B2C7-9E673775D722}" type="slidenum">
              <a:rPr lang="en-US" altLang="en-US" sz="1200">
                <a:latin typeface="Times New Roman" pitchFamily="18" charset="0"/>
                <a:ea typeface="MS PGothic" pitchFamily="34" charset="-128"/>
              </a:rPr>
              <a:pPr algn="r" defTabSz="914400"/>
              <a:t>10</a:t>
            </a:fld>
            <a:endParaRPr lang="en-US" altLang="en-US" sz="1200">
              <a:latin typeface="Times New Roman" pitchFamily="18" charset="0"/>
              <a:ea typeface="MS PGothic" pitchFamily="34" charset="-128"/>
            </a:endParaRPr>
          </a:p>
        </p:txBody>
      </p:sp>
      <p:sp>
        <p:nvSpPr>
          <p:cNvPr id="307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smtClean="0"/>
              <a:t>December 14: Many power lines broke and over 1,000 pylons collapsed in chain reactions under the weight of the ice, leaving more than 4 million people without electricity, most of them in central and southeastern Minnesota and Southwestern Wisconsin.  At least twenty-five people died in the areas affected by the ice, primarily from hypothermia, according to the Rochester Post.  Twelve more deaths and hundreds of millions of dollars in additional damage were caused by the flooding farther south from the same storm system.</a:t>
            </a:r>
          </a:p>
          <a:p>
            <a:pPr defTabSz="914400"/>
            <a:endParaRPr lang="en-US" altLang="en-US" b="1" smtClean="0"/>
          </a:p>
          <a:p>
            <a:pPr defTabSz="914400"/>
            <a:r>
              <a:rPr lang="en-US" altLang="en-US" smtClean="0"/>
              <a:t>All bridges throughout central and southeastern Minnesota and southwestern Wisconsin are closed because of concerns about weight tolerances or ice chunks falling from the superstructures. All power linkages to the southeastern Minnesota and southwestern Wisconsin communities are down and are not expected to be operational for several days.  Loss of power has disabled all of the city's water pumping stations and water treatment plant.  </a:t>
            </a:r>
            <a:endParaRPr lang="en-US" altLang="en-US" b="1" smtClean="0"/>
          </a:p>
          <a:p>
            <a:pPr defTabSz="914400"/>
            <a:r>
              <a:rPr lang="en-US" altLang="en-US" smtClean="0"/>
              <a:t>Thousands of trees were brought down by the weight of ice around the affected areas.  As many trees were damaged or fell by the heavy ice.</a:t>
            </a:r>
          </a:p>
          <a:p>
            <a:pPr defTabSz="914400"/>
            <a:endParaRPr lang="en-US" altLang="en-US" b="1" smtClean="0"/>
          </a:p>
          <a:p>
            <a:pPr defTabSz="914400"/>
            <a:r>
              <a:rPr lang="en-US" altLang="en-US" smtClean="0"/>
              <a:t>Critically, about 1,000 steel electrical pylons and 25,000 wooden utility poles were brought down throughout Michigan, further damaging power supply and hampering the return of electricity.  Utility crews are already at work to begin repairing the damage.</a:t>
            </a:r>
            <a:r>
              <a:rPr lang="en-US" altLang="en-US" b="1" smtClean="0"/>
              <a:t> </a:t>
            </a:r>
          </a:p>
          <a:p>
            <a:pPr defTabSz="914400"/>
            <a:r>
              <a:rPr lang="en-US" altLang="en-US" smtClean="0"/>
              <a:t>With the roads blocked by fallen trees, broken power lines and coated with a heavy layer of ice, emergency vehicles can hardly move.  Transportation throughout the impacted area is shut down.  </a:t>
            </a:r>
            <a:endParaRPr lang="en-US" altLang="en-US" b="1" smtClean="0"/>
          </a:p>
          <a:p>
            <a:pPr defTabSz="914400"/>
            <a:endParaRPr lang="en-US" altLang="en-US" smtClean="0"/>
          </a:p>
          <a:p>
            <a:pPr defTabSz="914400"/>
            <a:r>
              <a:rPr lang="en-US" altLang="en-US" smtClean="0"/>
              <a:t>Farther to the south, central Iowa, received heavy rain and severe flooding, while further north, central Minnesota and Northern Wisconsin mostly received heavy snow. Exacerbating the problem was a steep drop in temperature that immediately followed the passage of the freezing rain, which combined with the extreme power outages led to numerous indirect deaths due to carbon monoxide poisoning from generators and other sources as people desperately tried to remain warm.</a:t>
            </a:r>
            <a:endParaRPr lang="en-US" altLang="en-US" b="1" smtClean="0"/>
          </a:p>
          <a:p>
            <a:pPr defTabSz="914400"/>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BE44975C-90B3-4D6C-BB36-6B7E9B201C21}" type="slidenum">
              <a:rPr lang="en-US" altLang="en-US" sz="1200">
                <a:latin typeface="Times New Roman" pitchFamily="18" charset="0"/>
                <a:ea typeface="MS PGothic" pitchFamily="34" charset="-128"/>
              </a:rPr>
              <a:pPr algn="r" defTabSz="914400"/>
              <a:t>11</a:t>
            </a:fld>
            <a:endParaRPr lang="en-US" altLang="en-US" sz="1200">
              <a:latin typeface="Times New Roman" pitchFamily="18" charset="0"/>
              <a:ea typeface="MS PGothic" pitchFamily="34" charset="-128"/>
            </a:endParaRPr>
          </a:p>
        </p:txBody>
      </p:sp>
      <p:sp>
        <p:nvSpPr>
          <p:cNvPr id="3174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smtClean="0"/>
              <a:t>The van reflects what all vehicles on the hospital grounds look like.</a:t>
            </a:r>
          </a:p>
          <a:p>
            <a:pPr defTabSz="914400"/>
            <a:endParaRPr lang="en-US" altLang="en-US" smtClean="0"/>
          </a:p>
          <a:p>
            <a:pPr defTabSz="914400"/>
            <a:r>
              <a:rPr lang="en-US" altLang="en-US" smtClean="0"/>
              <a:t>The picture on the right reflects what all exterior facilities look like.</a:t>
            </a:r>
          </a:p>
          <a:p>
            <a:pPr defTabSz="914400"/>
            <a:endParaRPr lang="en-US" altLang="en-US" smtClean="0"/>
          </a:p>
          <a:p>
            <a:pPr defTabSz="914400"/>
            <a:r>
              <a:rPr lang="en-US" altLang="en-US" smtClean="0"/>
              <a:t>Inches of ice coat all exterior surfaces!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52128868-CF28-4E4B-A781-3979BEB6A8FA}" type="slidenum">
              <a:rPr lang="en-US" altLang="en-US" sz="1200">
                <a:latin typeface="Times New Roman" pitchFamily="18" charset="0"/>
                <a:ea typeface="MS PGothic" pitchFamily="34" charset="-128"/>
              </a:rPr>
              <a:pPr algn="r" defTabSz="914400"/>
              <a:t>12</a:t>
            </a:fld>
            <a:endParaRPr lang="en-US" altLang="en-US" sz="1200">
              <a:latin typeface="Times New Roman" pitchFamily="18" charset="0"/>
              <a:ea typeface="MS PGothic" pitchFamily="34" charset="-128"/>
            </a:endParaRPr>
          </a:p>
        </p:txBody>
      </p:sp>
      <p:sp>
        <p:nvSpPr>
          <p:cNvPr id="327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smtClean="0"/>
              <a:t>Impacted counties and cities have declared a state of emergency.  The Governor has declared a state of emergency for affected areas and has submitted a request for a Presidential disaster declaration.  The Presidential decision is pending.  Local emergency response is focused on returning electricity to the community, opening transportation routes, and providing services to special needs population groups.</a:t>
            </a:r>
          </a:p>
          <a:p>
            <a:pPr defTabSz="914400"/>
            <a:endParaRPr lang="en-US" altLang="en-US" b="1" smtClean="0"/>
          </a:p>
          <a:p>
            <a:pPr defTabSz="914400">
              <a:buClr>
                <a:srgbClr val="000080"/>
              </a:buClr>
              <a:buFont typeface="Symbol" pitchFamily="18" charset="2"/>
              <a:buChar char=""/>
            </a:pPr>
            <a:r>
              <a:rPr lang="en-US" altLang="en-US" smtClean="0"/>
              <a:t>December 14</a:t>
            </a:r>
          </a:p>
          <a:p>
            <a:pPr lvl="1" defTabSz="914400">
              <a:buClr>
                <a:srgbClr val="000080"/>
              </a:buClr>
              <a:buFont typeface="Symbol" pitchFamily="18" charset="2"/>
              <a:buChar char=""/>
            </a:pPr>
            <a:r>
              <a:rPr lang="en-US" altLang="en-US" smtClean="0"/>
              <a:t>Community Response</a:t>
            </a:r>
          </a:p>
          <a:p>
            <a:pPr lvl="2" defTabSz="914400">
              <a:buClr>
                <a:srgbClr val="000080"/>
              </a:buClr>
              <a:buFont typeface="Symbol" pitchFamily="18" charset="2"/>
              <a:buChar char=""/>
            </a:pPr>
            <a:r>
              <a:rPr lang="en-US" altLang="en-US" smtClean="0"/>
              <a:t>State of Emergency</a:t>
            </a:r>
          </a:p>
          <a:p>
            <a:pPr lvl="2" defTabSz="914400">
              <a:buClr>
                <a:srgbClr val="000080"/>
              </a:buClr>
              <a:buFont typeface="Symbol" pitchFamily="18" charset="2"/>
              <a:buChar char=""/>
            </a:pPr>
            <a:r>
              <a:rPr lang="en-US" altLang="en-US" smtClean="0"/>
              <a:t>Electricity</a:t>
            </a:r>
          </a:p>
          <a:p>
            <a:pPr lvl="2" defTabSz="914400">
              <a:buClr>
                <a:srgbClr val="000080"/>
              </a:buClr>
              <a:buFont typeface="Symbol" pitchFamily="18" charset="2"/>
              <a:buChar char=""/>
            </a:pPr>
            <a:r>
              <a:rPr lang="en-US" altLang="en-US" smtClean="0"/>
              <a:t>Transportation</a:t>
            </a:r>
          </a:p>
          <a:p>
            <a:pPr lvl="2" defTabSz="914400">
              <a:buClr>
                <a:srgbClr val="000080"/>
              </a:buClr>
              <a:buFont typeface="Symbol" pitchFamily="18" charset="2"/>
              <a:buChar char=""/>
            </a:pPr>
            <a:r>
              <a:rPr lang="en-US" altLang="en-US" smtClean="0"/>
              <a:t>Special Needs Populations</a:t>
            </a:r>
          </a:p>
          <a:p>
            <a:pPr defTabSz="914400"/>
            <a:endParaRPr lang="en-US" altLang="en-US" b="1" smtClean="0"/>
          </a:p>
          <a:p>
            <a:pPr defTabSz="914400"/>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FF8327D0-29E2-44AA-83B1-D9708E0198D6}" type="slidenum">
              <a:rPr lang="en-US" altLang="en-US" sz="1200">
                <a:ea typeface="MS PGothic" pitchFamily="34" charset="-128"/>
              </a:rPr>
              <a:pPr algn="r" defTabSz="914400"/>
              <a:t>13</a:t>
            </a:fld>
            <a:endParaRPr lang="en-US" altLang="en-US" sz="1200">
              <a:ea typeface="MS PGothic" pitchFamily="34" charset="-128"/>
            </a:endParaRPr>
          </a:p>
        </p:txBody>
      </p:sp>
      <p:sp>
        <p:nvSpPr>
          <p:cNvPr id="3379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eaLnBrk="1" hangingPunct="1"/>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Player Debrief/Wrap Up</a:t>
            </a:r>
          </a:p>
          <a:p>
            <a:pPr eaLnBrk="1" hangingPunct="1"/>
            <a:endParaRPr lang="en-US" altLang="en-US" smtClean="0"/>
          </a:p>
          <a:p>
            <a:pPr eaLnBrk="1" hangingPunct="1"/>
            <a:r>
              <a:rPr lang="en-US" altLang="en-US" smtClean="0"/>
              <a:t>Complete Notes</a:t>
            </a:r>
          </a:p>
          <a:p>
            <a:pPr marL="742950" lvl="1" indent="-285750" eaLnBrk="1" hangingPunct="1"/>
            <a:r>
              <a:rPr lang="en-US" altLang="en-US" smtClean="0"/>
              <a:t>Take with you</a:t>
            </a:r>
          </a:p>
          <a:p>
            <a:pPr eaLnBrk="1" hangingPunct="1"/>
            <a:r>
              <a:rPr lang="en-US" altLang="en-US" smtClean="0"/>
              <a:t>Participant Feedback Forms</a:t>
            </a:r>
          </a:p>
          <a:p>
            <a:pPr marL="742950" lvl="1" indent="-285750" eaLnBrk="1" hangingPunct="1"/>
            <a:r>
              <a:rPr lang="en-US" altLang="en-US" smtClean="0"/>
              <a:t>Email/Survey</a:t>
            </a:r>
          </a:p>
          <a:p>
            <a:pPr eaLnBrk="1" hangingPunct="1"/>
            <a:r>
              <a:rPr lang="en-US" altLang="en-US" smtClean="0"/>
              <a:t>Player Comments</a:t>
            </a:r>
          </a:p>
          <a:p>
            <a:pPr marL="742950" lvl="1" indent="-285750" eaLnBrk="1" hangingPunct="1"/>
            <a:r>
              <a:rPr lang="en-US" altLang="en-US" smtClean="0"/>
              <a:t>Good, Bad, or Ugly</a:t>
            </a:r>
          </a:p>
          <a:p>
            <a:pPr eaLnBrk="1" hangingPunct="1">
              <a:spcBef>
                <a:spcPct val="0"/>
              </a:spcBef>
            </a:pPr>
            <a:endParaRPr lang="en-US" altLang="en-US" smtClean="0"/>
          </a:p>
        </p:txBody>
      </p:sp>
      <p:sp>
        <p:nvSpPr>
          <p:cNvPr id="34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01F1AABB-EE05-4FEF-ADA9-0306B423A1EC}" type="slidenum">
              <a:rPr lang="en-US" altLang="en-US" sz="1200">
                <a:latin typeface="Calibri" pitchFamily="34" charset="0"/>
              </a:rPr>
              <a:pPr algn="r" eaLnBrk="1" hangingPunct="1"/>
              <a:t>14</a:t>
            </a:fld>
            <a:endParaRPr lang="en-US"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F09354E4-DCBD-437D-B613-B399F8B521A3}" type="slidenum">
              <a:rPr lang="en-US" altLang="en-US" sz="1200"/>
              <a:pPr algn="r" eaLnBrk="1" hangingPunct="1"/>
              <a:t>15</a:t>
            </a:fld>
            <a:endParaRPr lang="en-US" altLang="en-US" sz="120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Participants</a:t>
            </a:r>
          </a:p>
          <a:p>
            <a:pPr eaLnBrk="1" hangingPunct="1"/>
            <a:r>
              <a:rPr lang="en-US" altLang="en-US" smtClean="0">
                <a:ea typeface="MS PGothic" pitchFamily="34" charset="-128"/>
              </a:rPr>
              <a:t>Exercise Planning Team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EE776538-2241-4693-AE13-1EF4C4F27BAF}" type="slidenum">
              <a:rPr lang="en-US" altLang="en-US" sz="1200"/>
              <a:pPr algn="r" eaLnBrk="1" hangingPunct="1"/>
              <a:t>2</a:t>
            </a:fld>
            <a:endParaRPr lang="en-US" altLang="en-US" sz="1200"/>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67B5C779-50C6-4753-8082-FA228E370923}" type="slidenum">
              <a:rPr lang="en-US" altLang="en-US" sz="1200">
                <a:latin typeface="Calibri" pitchFamily="34" charset="0"/>
              </a:rPr>
              <a:pPr algn="r" eaLnBrk="1" hangingPunct="1"/>
              <a:t>2</a:t>
            </a:fld>
            <a:endParaRPr lang="en-US" altLang="en-US" sz="1200">
              <a:latin typeface="Calibri" pitchFamily="34" charset="0"/>
            </a:endParaRPr>
          </a:p>
        </p:txBody>
      </p:sp>
      <p:sp>
        <p:nvSpPr>
          <p:cNvPr id="2150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6" name="Rectangle 3"/>
          <p:cNvSpPr>
            <a:spLocks noGrp="1" noChangeArrowheads="1"/>
          </p:cNvSpPr>
          <p:nvPr>
            <p:ph type="body" idx="1"/>
          </p:nvPr>
        </p:nvSpPr>
        <p:spPr bwMode="auto">
          <a:ln>
            <a:solidFill>
              <a:srgbClr val="000000"/>
            </a:solidFill>
            <a:miter lim="800000"/>
            <a:headEnd/>
            <a:tailEnd/>
          </a:ln>
        </p:spPr>
        <p:txBody>
          <a:bodyPr wrap="square" lIns="91435" tIns="45718" rIns="91435" bIns="45718" numCol="1" anchor="t" anchorCtr="0" compatLnSpc="1">
            <a:prstTxWarp prst="textNoShape">
              <a:avLst/>
            </a:prstTxWarp>
          </a:bodyPr>
          <a:lstStyle/>
          <a:p>
            <a:pPr eaLnBrk="1" hangingPunct="1">
              <a:spcBef>
                <a:spcPct val="0"/>
              </a:spcBef>
              <a:defRPr/>
            </a:pPr>
            <a:r>
              <a:rPr lang="en-US" dirty="0" smtClean="0">
                <a:latin typeface="Arial" charset="0"/>
                <a:ea typeface="MS PGothic"/>
                <a:cs typeface="MS PGothic"/>
              </a:rPr>
              <a:t>Overview of today’s planned activities and agenda.</a:t>
            </a:r>
          </a:p>
          <a:p>
            <a:pPr eaLnBrk="1" hangingPunct="1">
              <a:defRPr/>
            </a:pPr>
            <a:r>
              <a:rPr lang="en-US" dirty="0" smtClean="0"/>
              <a:t>Introduction/Background</a:t>
            </a:r>
          </a:p>
          <a:p>
            <a:pPr eaLnBrk="1" hangingPunct="1">
              <a:defRPr/>
            </a:pPr>
            <a:r>
              <a:rPr lang="en-US" dirty="0" smtClean="0"/>
              <a:t>Tabletop Exercise Conduct</a:t>
            </a:r>
          </a:p>
          <a:p>
            <a:pPr eaLnBrk="1" hangingPunct="1">
              <a:defRPr/>
            </a:pPr>
            <a:r>
              <a:rPr lang="en-US" dirty="0" smtClean="0"/>
              <a:t>Conclusion</a:t>
            </a:r>
            <a:endParaRPr lang="en-US" dirty="0" smtClean="0">
              <a:effectLst>
                <a:outerShdw blurRad="38100" dist="38100" dir="2700000" algn="tl">
                  <a:srgbClr val="C0C0C0"/>
                </a:outerShdw>
              </a:effectLst>
            </a:endParaRPr>
          </a:p>
          <a:p>
            <a:pPr marL="228600" indent="-228600" eaLnBrk="1" hangingPunct="1">
              <a:lnSpc>
                <a:spcPct val="80000"/>
              </a:lnSpc>
              <a:spcBef>
                <a:spcPct val="0"/>
              </a:spcBef>
              <a:defRPr/>
            </a:pPr>
            <a:r>
              <a:rPr lang="en-US" sz="1100" dirty="0" smtClean="0"/>
              <a:t>Introduction:  Why are we here?</a:t>
            </a:r>
          </a:p>
          <a:p>
            <a:pPr marL="228600" indent="-228600" eaLnBrk="1" hangingPunct="1">
              <a:lnSpc>
                <a:spcPct val="80000"/>
              </a:lnSpc>
              <a:spcBef>
                <a:spcPct val="0"/>
              </a:spcBef>
              <a:defRPr/>
            </a:pPr>
            <a:endParaRPr lang="en-US" sz="1100" dirty="0" smtClean="0"/>
          </a:p>
          <a:p>
            <a:pPr marL="228600" indent="-228600" eaLnBrk="1" hangingPunct="1">
              <a:lnSpc>
                <a:spcPct val="80000"/>
              </a:lnSpc>
              <a:defRPr/>
            </a:pPr>
            <a:r>
              <a:rPr lang="en-US" sz="1000" dirty="0" smtClean="0"/>
              <a:t>Purpose</a:t>
            </a:r>
          </a:p>
          <a:p>
            <a:pPr marL="228600" indent="-228600" eaLnBrk="1" hangingPunct="1">
              <a:lnSpc>
                <a:spcPct val="80000"/>
              </a:lnSpc>
              <a:defRPr/>
            </a:pPr>
            <a:endParaRPr lang="en-US" sz="1000" dirty="0" smtClean="0"/>
          </a:p>
          <a:p>
            <a:pPr marL="228600" indent="-228600">
              <a:defRPr/>
            </a:pPr>
            <a:r>
              <a:rPr lang="en-US" dirty="0" smtClean="0"/>
              <a:t>The purpose of this exercise is to provide participants an opportunity to evaluate current response concepts, plans, and capabilities for a response to a severe ice storm.  Additional purposes of the exercise are to:</a:t>
            </a:r>
          </a:p>
          <a:p>
            <a:pPr marL="228600" indent="-228600">
              <a:defRPr/>
            </a:pPr>
            <a:r>
              <a:rPr lang="en-US" dirty="0" smtClean="0"/>
              <a:t>Identify mitigation strategies to reduce the ice storm risk to your area.</a:t>
            </a:r>
          </a:p>
          <a:p>
            <a:pPr marL="228600" indent="-228600">
              <a:defRPr/>
            </a:pPr>
            <a:r>
              <a:rPr lang="en-US" dirty="0" smtClean="0"/>
              <a:t>Identify areas that require additional planning in order to reduce the ice storm risk to your area.</a:t>
            </a:r>
          </a:p>
          <a:p>
            <a:pPr marL="228600" indent="-228600">
              <a:defRPr/>
            </a:pPr>
            <a:r>
              <a:rPr lang="en-US" dirty="0" smtClean="0"/>
              <a:t>Identify preparedness activities necessary to reduce the risk of ice storms to the institution.</a:t>
            </a:r>
            <a:endParaRPr lang="en-US" sz="1000" dirty="0" smtClean="0"/>
          </a:p>
          <a:p>
            <a:pPr marL="228600" indent="-228600" eaLnBrk="1" hangingPunct="1">
              <a:lnSpc>
                <a:spcPct val="80000"/>
              </a:lnSpc>
              <a:defRPr/>
            </a:pPr>
            <a:endParaRPr lang="en-US" sz="1000" dirty="0" smtClean="0"/>
          </a:p>
          <a:p>
            <a:pPr marL="228600" indent="-228600" eaLnBrk="1" hangingPunct="1">
              <a:lnSpc>
                <a:spcPct val="80000"/>
              </a:lnSpc>
              <a:defRPr/>
            </a:pPr>
            <a:r>
              <a:rPr lang="en-US" sz="1000" dirty="0" smtClean="0"/>
              <a:t>Objectives</a:t>
            </a:r>
          </a:p>
          <a:p>
            <a:pPr marL="742950" lvl="1" indent="-285750">
              <a:defRPr/>
            </a:pPr>
            <a:r>
              <a:rPr lang="en-US" i="1" dirty="0" smtClean="0"/>
              <a:t>Preparedness.  </a:t>
            </a:r>
            <a:r>
              <a:rPr lang="en-US" dirty="0" smtClean="0"/>
              <a:t>Determine preparedness gaps for severe weather response operations, especially related to the six critical areas of emergency management.  Identify critical gaps and potential action plans.</a:t>
            </a:r>
            <a:endParaRPr lang="en-US" i="1" dirty="0" smtClean="0"/>
          </a:p>
          <a:p>
            <a:pPr marL="742950" lvl="1" indent="-285750">
              <a:defRPr/>
            </a:pPr>
            <a:r>
              <a:rPr lang="en-US" i="1" dirty="0" smtClean="0"/>
              <a:t>Response.</a:t>
            </a:r>
            <a:r>
              <a:rPr lang="en-US" dirty="0" smtClean="0"/>
              <a:t>  Determine response gaps for severe weather response operations, especially related to the six critical areas of emergency management.  Identify critical gaps and potential action plans.</a:t>
            </a:r>
            <a:endParaRPr lang="en-US" sz="1000" dirty="0" smtClean="0">
              <a:effectLst>
                <a:outerShdw blurRad="38100" dist="38100" dir="2700000" algn="tl">
                  <a:srgbClr val="C0C0C0"/>
                </a:outerShdw>
              </a:effectLst>
            </a:endParaRPr>
          </a:p>
          <a:p>
            <a:pPr eaLnBrk="1" hangingPunct="1">
              <a:spcBef>
                <a:spcPct val="0"/>
              </a:spcBef>
              <a:defRPr/>
            </a:pPr>
            <a:endParaRPr lang="en-US" dirty="0" smtClean="0">
              <a:latin typeface="Arial" charset="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D4900312-2394-4BB3-BACD-181589B64DAF}" type="slidenum">
              <a:rPr lang="en-US" altLang="en-US" sz="1200"/>
              <a:pPr algn="r" eaLnBrk="1" hangingPunct="1"/>
              <a:t>3</a:t>
            </a:fld>
            <a:endParaRPr lang="en-US" altLang="en-US" sz="1200"/>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6EDD16CB-479B-4BD5-AFB0-0573B556751C}" type="slidenum">
              <a:rPr lang="en-US" altLang="en-US" sz="1200">
                <a:latin typeface="Calibri" pitchFamily="34" charset="0"/>
              </a:rPr>
              <a:pPr algn="r" eaLnBrk="1" hangingPunct="1"/>
              <a:t>3</a:t>
            </a:fld>
            <a:endParaRPr lang="en-US" altLang="en-US" sz="1200">
              <a:latin typeface="Calibri" pitchFamily="34" charset="0"/>
            </a:endParaRPr>
          </a:p>
        </p:txBody>
      </p:sp>
      <p:sp>
        <p:nvSpPr>
          <p:cNvPr id="2355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4516" name="Rectangle 3"/>
          <p:cNvSpPr>
            <a:spLocks noGrp="1" noChangeArrowheads="1"/>
          </p:cNvSpPr>
          <p:nvPr>
            <p:ph type="body" idx="1"/>
          </p:nvPr>
        </p:nvSpPr>
        <p:spPr>
          <a:ln>
            <a:solidFill>
              <a:srgbClr val="000000"/>
            </a:solidFill>
          </a:ln>
        </p:spPr>
        <p:txBody>
          <a:bodyPr wrap="square" lIns="91435" tIns="45718" rIns="91435" bIns="45718" numCol="1" anchor="t" anchorCtr="0" compatLnSpc="1">
            <a:prstTxWarp prst="textNoShape">
              <a:avLst/>
            </a:prstTxWarp>
          </a:bodyPr>
          <a:lstStyle/>
          <a:p>
            <a:pPr eaLnBrk="1" hangingPunct="1">
              <a:spcBef>
                <a:spcPct val="0"/>
              </a:spcBef>
              <a:defRPr/>
            </a:pPr>
            <a:r>
              <a:rPr lang="en-US" smtClean="0">
                <a:latin typeface="Arial" charset="0"/>
                <a:ea typeface="ＭＳ Ｐゴシック"/>
                <a:cs typeface="ＭＳ Ｐゴシック"/>
              </a:rPr>
              <a:t>Organization/Exercise Structure:  </a:t>
            </a:r>
          </a:p>
          <a:p>
            <a:pPr eaLnBrk="1" hangingPunct="1">
              <a:spcBef>
                <a:spcPct val="0"/>
              </a:spcBef>
              <a:buFontTx/>
              <a:buChar char="-"/>
              <a:defRPr/>
            </a:pPr>
            <a:r>
              <a:rPr lang="en-US" smtClean="0">
                <a:latin typeface="Arial" charset="0"/>
                <a:ea typeface="ＭＳ Ｐゴシック"/>
                <a:cs typeface="ＭＳ Ｐゴシック"/>
              </a:rPr>
              <a:t>Discuss room layout and function.  </a:t>
            </a:r>
          </a:p>
          <a:p>
            <a:pPr eaLnBrk="1" hangingPunct="1">
              <a:spcBef>
                <a:spcPct val="0"/>
              </a:spcBef>
              <a:buFontTx/>
              <a:buChar char="-"/>
              <a:defRPr/>
            </a:pPr>
            <a:r>
              <a:rPr lang="en-US" smtClean="0">
                <a:latin typeface="Arial" charset="0"/>
                <a:ea typeface="ＭＳ Ｐゴシック"/>
                <a:cs typeface="ＭＳ Ｐゴシック"/>
              </a:rPr>
              <a:t>Identify that this is a facilitated tabletop exercise.  That means that most of the discussion will be driven by the facilitator posing questions. The discussion should be driven by the identified scenario and established plans, policies and procedures.  The format allows for free discussion to allow you, as players, to take necessary steps to respond to the scenario.  </a:t>
            </a:r>
          </a:p>
          <a:p>
            <a:pPr eaLnBrk="1" hangingPunct="1">
              <a:spcBef>
                <a:spcPct val="0"/>
              </a:spcBef>
              <a:defRPr/>
            </a:pPr>
            <a:r>
              <a:rPr lang="en-US" smtClean="0">
                <a:latin typeface="Arial" charset="0"/>
                <a:ea typeface="ＭＳ Ｐゴシック"/>
                <a:cs typeface="ＭＳ Ｐゴシック"/>
              </a:rPr>
              <a:t>Audience/Participants:  Facilitator, evaluator, identify all of the groups present, identify any observes or media if present.</a:t>
            </a:r>
          </a:p>
          <a:p>
            <a:pPr eaLnBrk="1" hangingPunct="1">
              <a:spcBef>
                <a:spcPct val="0"/>
              </a:spcBef>
              <a:defRPr/>
            </a:pPr>
            <a:endParaRPr lang="en-US" smtClean="0">
              <a:latin typeface="Arial" charset="0"/>
              <a:ea typeface="ＭＳ Ｐゴシック"/>
              <a:cs typeface="ＭＳ Ｐゴシック"/>
            </a:endParaRPr>
          </a:p>
          <a:p>
            <a:pPr>
              <a:defRPr/>
            </a:pPr>
            <a:r>
              <a:rPr lang="en-US" smtClean="0"/>
              <a:t>This will be a facilitated tabletop exercise.  Players will participate in the following modules: </a:t>
            </a:r>
          </a:p>
          <a:p>
            <a:pPr>
              <a:defRPr/>
            </a:pPr>
            <a:r>
              <a:rPr lang="en-US" smtClean="0"/>
              <a:t>Module 1A: Pre-Incident Notification (Watch)</a:t>
            </a:r>
          </a:p>
          <a:p>
            <a:pPr>
              <a:defRPr/>
            </a:pPr>
            <a:r>
              <a:rPr lang="en-US" smtClean="0"/>
              <a:t>Module 1B: Pre-Incident Notification (Warning)</a:t>
            </a:r>
          </a:p>
          <a:p>
            <a:pPr>
              <a:defRPr/>
            </a:pPr>
            <a:r>
              <a:rPr lang="en-US" smtClean="0"/>
              <a:t>Module 2: Response</a:t>
            </a:r>
          </a:p>
          <a:p>
            <a:pPr>
              <a:defRPr/>
            </a:pPr>
            <a:r>
              <a:rPr lang="en-US" smtClean="0"/>
              <a:t>Each module begins with an update that summarizes the key events occurring within that time period. Following the updates, participants review the situation and engage in discussions of appropriate preparedness and response activities. </a:t>
            </a:r>
            <a:endParaRPr lang="en-US" smtClean="0">
              <a:latin typeface="Arial" charset="0"/>
              <a:ea typeface="ＭＳ Ｐゴシック"/>
              <a:cs typeface="ＭＳ Ｐゴシック"/>
            </a:endParaRPr>
          </a:p>
          <a:p>
            <a:pPr eaLnBrk="1" hangingPunct="1">
              <a:spcBef>
                <a:spcPct val="0"/>
              </a:spcBef>
              <a:defRPr/>
            </a:pPr>
            <a:endParaRPr lang="en-US" smtClean="0">
              <a:latin typeface="Arial" charset="0"/>
              <a:ea typeface="ＭＳ Ｐゴシック"/>
              <a:cs typeface="ＭＳ Ｐゴシック"/>
            </a:endParaRPr>
          </a:p>
          <a:p>
            <a:pPr eaLnBrk="1" hangingPunct="1">
              <a:lnSpc>
                <a:spcPct val="90000"/>
              </a:lnSpc>
              <a:spcBef>
                <a:spcPct val="0"/>
              </a:spcBef>
              <a:defRPr/>
            </a:pPr>
            <a:r>
              <a:rPr lang="en-US" b="1" smtClean="0">
                <a:latin typeface="Arial" charset="0"/>
                <a:ea typeface="ＭＳ Ｐゴシック"/>
                <a:cs typeface="ＭＳ Ｐゴシック"/>
              </a:rPr>
              <a:t>Assumptions</a:t>
            </a:r>
          </a:p>
          <a:p>
            <a:pPr marL="742950" lvl="1" indent="-285750" eaLnBrk="1" hangingPunct="1">
              <a:lnSpc>
                <a:spcPct val="90000"/>
              </a:lnSpc>
              <a:spcBef>
                <a:spcPct val="0"/>
              </a:spcBef>
              <a:defRPr/>
            </a:pPr>
            <a:r>
              <a:rPr lang="en-US" b="1" smtClean="0">
                <a:latin typeface="Arial" charset="0"/>
              </a:rPr>
              <a:t>Scenario could actually occur but is not the objective of the exercise, just the conduit for the Full Scale Exercise  </a:t>
            </a:r>
          </a:p>
          <a:p>
            <a:pPr marL="742950" lvl="1" indent="-285750" eaLnBrk="1" hangingPunct="1">
              <a:lnSpc>
                <a:spcPct val="90000"/>
              </a:lnSpc>
              <a:spcBef>
                <a:spcPct val="0"/>
              </a:spcBef>
              <a:defRPr/>
            </a:pPr>
            <a:r>
              <a:rPr lang="en-US" b="1" smtClean="0">
                <a:latin typeface="Arial" charset="0"/>
              </a:rPr>
              <a:t>Events occur as they are presented</a:t>
            </a:r>
          </a:p>
          <a:p>
            <a:pPr marL="742950" lvl="1" indent="-285750" eaLnBrk="1" hangingPunct="1">
              <a:lnSpc>
                <a:spcPct val="90000"/>
              </a:lnSpc>
              <a:spcBef>
                <a:spcPct val="0"/>
              </a:spcBef>
              <a:defRPr/>
            </a:pPr>
            <a:r>
              <a:rPr lang="en-US" b="1" smtClean="0">
                <a:latin typeface="Arial" charset="0"/>
              </a:rPr>
              <a:t>There are no “hidden agendas”</a:t>
            </a:r>
          </a:p>
          <a:p>
            <a:pPr marL="742950" lvl="1" indent="-285750" eaLnBrk="1" hangingPunct="1">
              <a:lnSpc>
                <a:spcPct val="90000"/>
              </a:lnSpc>
              <a:spcBef>
                <a:spcPct val="0"/>
              </a:spcBef>
              <a:defRPr/>
            </a:pPr>
            <a:endParaRPr lang="en-US" b="1" smtClean="0">
              <a:latin typeface="Arial" charset="0"/>
            </a:endParaRPr>
          </a:p>
          <a:p>
            <a:pPr marL="742950" lvl="1" indent="-285750" eaLnBrk="1" hangingPunct="1">
              <a:lnSpc>
                <a:spcPct val="90000"/>
              </a:lnSpc>
              <a:spcBef>
                <a:spcPct val="0"/>
              </a:spcBef>
              <a:defRPr/>
            </a:pPr>
            <a:r>
              <a:rPr lang="en-US" b="1" smtClean="0">
                <a:latin typeface="Arial" charset="0"/>
              </a:rPr>
              <a:t>Exercise Rules</a:t>
            </a:r>
          </a:p>
          <a:p>
            <a:pPr marL="742950" lvl="1" indent="-285750" eaLnBrk="1" hangingPunct="1">
              <a:lnSpc>
                <a:spcPct val="90000"/>
              </a:lnSpc>
              <a:spcBef>
                <a:spcPct val="0"/>
              </a:spcBef>
              <a:defRPr/>
            </a:pPr>
            <a:r>
              <a:rPr lang="en-US" smtClean="0">
                <a:latin typeface="Arial" charset="0"/>
              </a:rPr>
              <a:t>There are no right or wrong answers; some discussion points may be uncomfortable, but bring them forward.  This is an exercise and this is where we learn.  It is not real…at least not yet.  We want to learn about our strengths and weaknesses now…not during the actual emergency.  Your input can help others to realize something that has not been thought about before.  Just because we may have processes in place, doesn’t make them a good or the best process.  Use the opportunity today to actively explore activities/options/decisions related to the presented scenario. </a:t>
            </a:r>
            <a:r>
              <a:rPr lang="en-US" sz="900" smtClean="0">
                <a:effectLst>
                  <a:outerShdw blurRad="38100" dist="38100" dir="2700000" algn="tl">
                    <a:srgbClr val="C0C0C0"/>
                  </a:outerShdw>
                </a:effectLst>
                <a:latin typeface="Arial" charset="0"/>
              </a:rPr>
              <a:t>Your best response should be based on the circumstances presented</a:t>
            </a:r>
          </a:p>
          <a:p>
            <a:pPr marL="1143000" lvl="2" indent="-228600" eaLnBrk="1" hangingPunct="1">
              <a:spcBef>
                <a:spcPct val="0"/>
              </a:spcBef>
              <a:defRPr/>
            </a:pPr>
            <a:r>
              <a:rPr lang="en-US" sz="900" smtClean="0">
                <a:effectLst>
                  <a:outerShdw blurRad="38100" dist="38100" dir="2700000" algn="tl">
                    <a:srgbClr val="C0C0C0"/>
                  </a:outerShdw>
                </a:effectLst>
                <a:latin typeface="Arial" charset="0"/>
                <a:ea typeface="ＭＳ Ｐゴシック"/>
                <a:cs typeface="ＭＳ Ｐゴシック"/>
              </a:rPr>
              <a:t>Not limited by organizational positions/policies</a:t>
            </a:r>
          </a:p>
          <a:p>
            <a:pPr marL="742950" lvl="1" indent="-285750" eaLnBrk="1" hangingPunct="1">
              <a:spcBef>
                <a:spcPct val="0"/>
              </a:spcBef>
              <a:defRPr/>
            </a:pPr>
            <a:r>
              <a:rPr lang="en-US" sz="900" smtClean="0">
                <a:effectLst>
                  <a:outerShdw blurRad="38100" dist="38100" dir="2700000" algn="tl">
                    <a:srgbClr val="C0C0C0"/>
                  </a:outerShdw>
                </a:effectLst>
                <a:latin typeface="Arial" charset="0"/>
              </a:rPr>
              <a:t>Decisions are needed for the Full Scale Exercise</a:t>
            </a:r>
          </a:p>
          <a:p>
            <a:pPr marL="742950" lvl="1" indent="-285750" eaLnBrk="1" hangingPunct="1">
              <a:spcBef>
                <a:spcPct val="0"/>
              </a:spcBef>
              <a:defRPr/>
            </a:pPr>
            <a:r>
              <a:rPr lang="en-US" sz="900" smtClean="0">
                <a:effectLst>
                  <a:outerShdw blurRad="38100" dist="38100" dir="2700000" algn="tl">
                    <a:srgbClr val="C0C0C0"/>
                  </a:outerShdw>
                </a:effectLst>
                <a:latin typeface="Arial" charset="0"/>
              </a:rPr>
              <a:t>Decisions are not precedent setting</a:t>
            </a:r>
          </a:p>
          <a:p>
            <a:pPr marL="1143000" lvl="2" indent="-228600" eaLnBrk="1" hangingPunct="1">
              <a:spcBef>
                <a:spcPct val="0"/>
              </a:spcBef>
              <a:defRPr/>
            </a:pPr>
            <a:r>
              <a:rPr lang="en-US" sz="900" smtClean="0">
                <a:effectLst>
                  <a:outerShdw blurRad="38100" dist="38100" dir="2700000" algn="tl">
                    <a:srgbClr val="C0C0C0"/>
                  </a:outerShdw>
                </a:effectLst>
                <a:latin typeface="Arial" charset="0"/>
                <a:ea typeface="ＭＳ Ｐゴシック"/>
                <a:cs typeface="ＭＳ Ｐゴシック"/>
              </a:rPr>
              <a:t>May not reflect organization's/individual’s final position</a:t>
            </a:r>
          </a:p>
          <a:p>
            <a:pPr marL="742950" lvl="1" indent="-285750" eaLnBrk="1" hangingPunct="1">
              <a:spcBef>
                <a:spcPct val="0"/>
              </a:spcBef>
              <a:defRPr/>
            </a:pPr>
            <a:r>
              <a:rPr lang="en-US" smtClean="0">
                <a:effectLst>
                  <a:outerShdw blurRad="38100" dist="38100" dir="2700000" algn="tl">
                    <a:srgbClr val="C0C0C0"/>
                  </a:outerShdw>
                </a:effectLst>
                <a:latin typeface="Arial" charset="0"/>
              </a:rPr>
              <a:t>Cooperate</a:t>
            </a:r>
          </a:p>
          <a:p>
            <a:pPr marL="742950" lvl="1" indent="-285750" eaLnBrk="1" hangingPunct="1">
              <a:spcBef>
                <a:spcPct val="0"/>
              </a:spcBef>
              <a:defRPr/>
            </a:pPr>
            <a:r>
              <a:rPr lang="en-US" smtClean="0">
                <a:effectLst>
                  <a:outerShdw blurRad="38100" dist="38100" dir="2700000" algn="tl">
                    <a:srgbClr val="C0C0C0"/>
                  </a:outerShdw>
                </a:effectLst>
                <a:latin typeface="Arial" charset="0"/>
              </a:rPr>
              <a:t>Presented information will serve as the basis for discussion</a:t>
            </a:r>
          </a:p>
          <a:p>
            <a:pPr marL="742950" lvl="1" indent="-285750" eaLnBrk="1" hangingPunct="1">
              <a:spcBef>
                <a:spcPct val="0"/>
              </a:spcBef>
              <a:defRPr/>
            </a:pPr>
            <a:r>
              <a:rPr lang="en-US" smtClean="0">
                <a:effectLst>
                  <a:outerShdw blurRad="38100" dist="38100" dir="2700000" algn="tl">
                    <a:srgbClr val="C0C0C0"/>
                  </a:outerShdw>
                </a:effectLst>
                <a:latin typeface="Arial" charset="0"/>
              </a:rPr>
              <a:t>Facilitator has the right to table discussions for exercise flow…</a:t>
            </a:r>
          </a:p>
          <a:p>
            <a:pPr marL="742950" lvl="1" indent="-285750" eaLnBrk="1" hangingPunct="1">
              <a:spcBef>
                <a:spcPct val="0"/>
              </a:spcBef>
              <a:defRPr/>
            </a:pPr>
            <a:endParaRPr lang="en-US" smtClean="0">
              <a:effectLst>
                <a:outerShdw blurRad="38100" dist="38100" dir="2700000" algn="tl">
                  <a:srgbClr val="C0C0C0"/>
                </a:outerShdw>
              </a:effectLst>
              <a:latin typeface="Arial" charset="0"/>
            </a:endParaRPr>
          </a:p>
          <a:p>
            <a:pPr marL="742950" lvl="1" indent="-285750" eaLnBrk="1" hangingPunct="1">
              <a:spcBef>
                <a:spcPct val="0"/>
              </a:spcBef>
              <a:defRPr/>
            </a:pPr>
            <a:r>
              <a:rPr lang="en-US" smtClean="0">
                <a:effectLst>
                  <a:outerShdw blurRad="38100" dist="38100" dir="2700000" algn="tl">
                    <a:srgbClr val="C0C0C0"/>
                  </a:outerShdw>
                </a:effectLst>
                <a:latin typeface="Arial" charset="0"/>
              </a:rPr>
              <a:t>TIPS: Tips for Participants</a:t>
            </a:r>
          </a:p>
          <a:p>
            <a:pPr marL="742950" lvl="1" indent="-285750" eaLnBrk="1" hangingPunct="1">
              <a:spcBef>
                <a:spcPct val="0"/>
              </a:spcBef>
              <a:defRPr/>
            </a:pPr>
            <a:r>
              <a:rPr lang="en-US" smtClean="0">
                <a:effectLst>
                  <a:outerShdw blurRad="38100" dist="38100" dir="2700000" algn="tl">
                    <a:srgbClr val="C0C0C0"/>
                  </a:outerShdw>
                </a:effectLst>
                <a:latin typeface="Arial" charset="0"/>
              </a:rPr>
              <a:t>Treat scenario information as real events</a:t>
            </a:r>
          </a:p>
          <a:p>
            <a:pPr marL="742950" lvl="1" indent="-285750" eaLnBrk="1" hangingPunct="1">
              <a:spcBef>
                <a:spcPct val="0"/>
              </a:spcBef>
              <a:defRPr/>
            </a:pPr>
            <a:r>
              <a:rPr lang="en-US" smtClean="0">
                <a:effectLst>
                  <a:outerShdw blurRad="38100" dist="38100" dir="2700000" algn="tl">
                    <a:srgbClr val="C0C0C0"/>
                  </a:outerShdw>
                </a:effectLst>
                <a:latin typeface="Arial" charset="0"/>
              </a:rPr>
              <a:t>Participate openly</a:t>
            </a:r>
          </a:p>
          <a:p>
            <a:pPr marL="742950" lvl="1" indent="-285750" eaLnBrk="1" hangingPunct="1">
              <a:spcBef>
                <a:spcPct val="0"/>
              </a:spcBef>
              <a:defRPr/>
            </a:pPr>
            <a:r>
              <a:rPr lang="en-US" smtClean="0">
                <a:effectLst>
                  <a:outerShdw blurRad="38100" dist="38100" dir="2700000" algn="tl">
                    <a:srgbClr val="C0C0C0"/>
                  </a:outerShdw>
                </a:effectLst>
                <a:latin typeface="Arial" charset="0"/>
              </a:rPr>
              <a:t>Ask questions</a:t>
            </a:r>
          </a:p>
          <a:p>
            <a:pPr marL="742950" lvl="1" indent="-285750" eaLnBrk="1" hangingPunct="1">
              <a:spcBef>
                <a:spcPct val="0"/>
              </a:spcBef>
              <a:defRPr/>
            </a:pPr>
            <a:r>
              <a:rPr lang="en-US" smtClean="0">
                <a:effectLst>
                  <a:outerShdw blurRad="38100" dist="38100" dir="2700000" algn="tl">
                    <a:srgbClr val="C0C0C0"/>
                  </a:outerShdw>
                </a:effectLst>
                <a:latin typeface="Arial" charset="0"/>
              </a:rPr>
              <a:t>Share your thoughts</a:t>
            </a:r>
          </a:p>
          <a:p>
            <a:pPr marL="742950" lvl="1" indent="-285750" eaLnBrk="1" hangingPunct="1">
              <a:spcBef>
                <a:spcPct val="0"/>
              </a:spcBef>
              <a:defRPr/>
            </a:pPr>
            <a:r>
              <a:rPr lang="en-US" smtClean="0">
                <a:effectLst>
                  <a:outerShdw blurRad="38100" dist="38100" dir="2700000" algn="tl">
                    <a:srgbClr val="C0C0C0"/>
                  </a:outerShdw>
                </a:effectLst>
                <a:latin typeface="Arial" charset="0"/>
              </a:rPr>
              <a:t>Work towards decisions to address the evolving scenario</a:t>
            </a:r>
          </a:p>
          <a:p>
            <a:pPr marL="742950" lvl="1" indent="-285750" eaLnBrk="1" hangingPunct="1">
              <a:spcBef>
                <a:spcPct val="0"/>
              </a:spcBef>
              <a:defRPr/>
            </a:pPr>
            <a:endParaRPr lang="en-US" smtClean="0">
              <a:effectLst>
                <a:outerShdw blurRad="38100" dist="38100" dir="2700000" algn="tl">
                  <a:srgbClr val="C0C0C0"/>
                </a:outerShdw>
              </a:effectLst>
              <a:latin typeface="Arial" charset="0"/>
            </a:endParaRPr>
          </a:p>
          <a:p>
            <a:pPr marL="742950" lvl="1" indent="-285750">
              <a:defRPr/>
            </a:pPr>
            <a:r>
              <a:rPr lang="en-US" smtClean="0">
                <a:effectLst>
                  <a:outerShdw blurRad="38100" dist="38100" dir="2700000" algn="tl">
                    <a:srgbClr val="C0C0C0"/>
                  </a:outerShdw>
                </a:effectLst>
              </a:rPr>
              <a:t>This is an open, low-stress, no-fault environment. Varying viewpoints, even disagreements, are expected.  </a:t>
            </a:r>
          </a:p>
          <a:p>
            <a:pPr marL="742950" lvl="1" indent="-285750">
              <a:defRPr/>
            </a:pPr>
            <a:r>
              <a:rPr lang="en-US" smtClean="0">
                <a:effectLst>
                  <a:outerShdw blurRad="38100" dist="38100" dir="2700000" algn="tl">
                    <a:srgbClr val="C0C0C0"/>
                  </a:outerShdw>
                </a:effectLst>
              </a:rPr>
              <a:t>Respond based on your knowledge of current plans and capabilities (i.e., you may use only existing assets) and insights derived from training.</a:t>
            </a:r>
          </a:p>
          <a:p>
            <a:pPr marL="742950" lvl="1" indent="-285750">
              <a:defRPr/>
            </a:pPr>
            <a:r>
              <a:rPr lang="en-US" smtClean="0">
                <a:effectLst>
                  <a:outerShdw blurRad="38100" dist="38100" dir="2700000" algn="tl">
                    <a:srgbClr val="C0C0C0"/>
                  </a:outerShdw>
                </a:effectLst>
              </a:rPr>
              <a:t>Decisions are not precedent setting and may not reflect your final position on a given issue. This is an opportunity to discuss and present multiple options and possible solutions.</a:t>
            </a:r>
          </a:p>
          <a:p>
            <a:pPr marL="742950" lvl="1" indent="-285750">
              <a:defRPr/>
            </a:pPr>
            <a:r>
              <a:rPr lang="en-US" smtClean="0">
                <a:effectLst>
                  <a:outerShdw blurRad="38100" dist="38100" dir="2700000" algn="tl">
                    <a:srgbClr val="C0C0C0"/>
                  </a:outerShdw>
                </a:effectLst>
              </a:rPr>
              <a:t>Issue identification is not as valuable as suggestions and recommended actions that could improve mitigation, planning, preparedness, response and recovery efforts.  Problem-solving efforts should be the focus.</a:t>
            </a:r>
            <a:endParaRPr lang="en-US" sz="900" smtClean="0">
              <a:effectLst>
                <a:outerShdw blurRad="38100" dist="38100" dir="2700000" algn="tl">
                  <a:srgbClr val="C0C0C0"/>
                </a:outerShdw>
              </a:effectLst>
              <a:latin typeface="Arial" charset="0"/>
            </a:endParaRPr>
          </a:p>
          <a:p>
            <a:pPr marL="1143000" lvl="2" indent="-228600" eaLnBrk="1" hangingPunct="1">
              <a:spcBef>
                <a:spcPct val="0"/>
              </a:spcBef>
              <a:defRPr/>
            </a:pPr>
            <a:endParaRPr lang="en-US" smtClean="0">
              <a:latin typeface="Arial"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dirty="0" smtClean="0"/>
              <a:t>Of the many potential disasters faced today, natural disasters are still among the highest risk for Minnesota. The Mayo Clinic Hazard Vulnerability Assessment identifies severe winter weather as the highest vulnerability to the Hospice Program operations.  Freezing rain is common in Minnesota, generally occurring at the narrow boundary between cold air from the East and North and moist air from the South. Typically, a warm air mass will come up along the Mississippi Valley and overrun a shallow layer of cold air trapped at the surface. </a:t>
            </a:r>
          </a:p>
          <a:p>
            <a:pPr defTabSz="914400"/>
            <a:r>
              <a:rPr lang="en-US" altLang="en-US" dirty="0" smtClean="0"/>
              <a:t> </a:t>
            </a:r>
          </a:p>
          <a:p>
            <a:pPr defTabSz="914400"/>
            <a:r>
              <a:rPr lang="en-US" altLang="en-US" dirty="0" smtClean="0"/>
              <a:t>Snow is produced at upper level in such a winter storm system but it eventually melts into rain in the warm layer, above freezing temperature, associated with the overrunning. When that rain touches the ground in the cold air below the droplets freeze on contact, which generally results in small accumulations of ice. If the cold air layer is too thick, the droplets refreeze before hitting the ground and form sleet or ice pellets which are less hazardous.</a:t>
            </a:r>
          </a:p>
          <a:p>
            <a:pPr defTabSz="914400"/>
            <a:r>
              <a:rPr lang="en-US" altLang="en-US" dirty="0" smtClean="0"/>
              <a:t> </a:t>
            </a:r>
          </a:p>
          <a:p>
            <a:pPr defTabSz="914400"/>
            <a:r>
              <a:rPr lang="en-US" altLang="en-US" dirty="0" smtClean="0"/>
              <a:t>Minnesota typically receives freezing rain numerous times throughout a winter season. However, it usually lasts only a few hours and leaves little accumulation. It renders roads and sidewalks slippery, causing minor traffic collisions, but road crews use de-icing material to take care of it. Power lines and other equipment are built according to tough standards since large accumulation events have happened in the past.</a:t>
            </a:r>
          </a:p>
          <a:p>
            <a:pPr defTabSz="914400"/>
            <a:endParaRPr lang="en-US" altLang="en-US" dirty="0" smtClean="0"/>
          </a:p>
        </p:txBody>
      </p:sp>
      <p:sp>
        <p:nvSpPr>
          <p:cNvPr id="24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D04011E0-58F6-4AC8-8D34-51D18E041885}" type="slidenum">
              <a:rPr lang="en-US" altLang="en-US" sz="1200">
                <a:latin typeface="Times New Roman" pitchFamily="18" charset="0"/>
                <a:ea typeface="MS PGothic" pitchFamily="34" charset="-128"/>
              </a:rPr>
              <a:pPr algn="r" defTabSz="914400"/>
              <a:t>4</a:t>
            </a:fld>
            <a:endParaRPr lang="en-US" altLang="en-US" sz="1200">
              <a:latin typeface="Times New Roman" pitchFamily="18"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lnSpc>
                <a:spcPct val="80000"/>
              </a:lnSpc>
            </a:pPr>
            <a:r>
              <a:rPr lang="en-US" altLang="en-US" sz="900" smtClean="0"/>
              <a:t>December 8, 2011, 1700:  National Weather Service, La Crosse Station has issued a Winter Storm Watch for its entire service area.  The slow moving storm system has resulted in over 18 inches of snow accumulation across southern North Dakota and over two feet of snow across northeastern South Dakota in recent days.  Beginning the evening of December 10, 2011, heavy snowfall is expected in Southwest Minnesota and Northwest Iowa.  By early morning December 11, the snow system is expected to hit Southeast Minnesota, Northeast Iowa and Western Wisconsin.  Snow accumulation is expected to surpass two feet.</a:t>
            </a:r>
          </a:p>
        </p:txBody>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81F84427-1F79-4FAE-A08D-ECE2B4BFC824}" type="slidenum">
              <a:rPr lang="en-US" altLang="en-US" sz="1200">
                <a:latin typeface="Times New Roman" pitchFamily="18" charset="0"/>
                <a:ea typeface="MS PGothic" pitchFamily="34" charset="-128"/>
              </a:rPr>
              <a:pPr algn="r" defTabSz="914400"/>
              <a:t>5</a:t>
            </a:fld>
            <a:endParaRPr lang="en-US" altLang="en-US" sz="1200">
              <a:latin typeface="Times New Roman"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5FCA30C7-4508-49BA-8DC0-85D24ACFE8E4}" type="slidenum">
              <a:rPr lang="en-US" altLang="en-US" sz="1200">
                <a:ea typeface="MS PGothic" pitchFamily="34" charset="-128"/>
              </a:rPr>
              <a:pPr algn="r" defTabSz="914400"/>
              <a:t>6</a:t>
            </a:fld>
            <a:endParaRPr lang="en-US" altLang="en-US" sz="1200">
              <a:ea typeface="MS PGothic" pitchFamily="34" charset="-128"/>
            </a:endParaRPr>
          </a:p>
        </p:txBody>
      </p:sp>
      <p:sp>
        <p:nvSpPr>
          <p:cNvPr id="2662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eaLnBrk="1" hangingPunct="1"/>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smtClean="0"/>
              <a:t>December 10, National Weather Service has issued a Winter Storm Warning.</a:t>
            </a:r>
          </a:p>
          <a:p>
            <a:pPr defTabSz="914400"/>
            <a:endParaRPr lang="en-US" altLang="en-US"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0EE9443D-F306-4933-8F51-153145E1FC95}" type="slidenum">
              <a:rPr lang="en-US" altLang="en-US" sz="1200">
                <a:latin typeface="Times New Roman" pitchFamily="18" charset="0"/>
                <a:ea typeface="MS PGothic" pitchFamily="34" charset="-128"/>
              </a:rPr>
              <a:pPr algn="r" defTabSz="914400"/>
              <a:t>7</a:t>
            </a:fld>
            <a:endParaRPr lang="en-US" altLang="en-US" sz="1200">
              <a:latin typeface="Times New Roman" pitchFamily="18"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46EB246D-126B-4413-B30E-CCB57A56B169}" type="slidenum">
              <a:rPr lang="en-US" altLang="en-US" sz="1200">
                <a:latin typeface="Times New Roman" pitchFamily="18" charset="0"/>
                <a:ea typeface="MS PGothic" pitchFamily="34" charset="-128"/>
              </a:rPr>
              <a:pPr algn="r" defTabSz="914400"/>
              <a:t>8</a:t>
            </a:fld>
            <a:endParaRPr lang="en-US" altLang="en-US" sz="1200">
              <a:latin typeface="Times New Roman" pitchFamily="18" charset="0"/>
              <a:ea typeface="MS PGothic" pitchFamily="34" charset="-128"/>
            </a:endParaRPr>
          </a:p>
        </p:txBody>
      </p:sp>
      <p:sp>
        <p:nvSpPr>
          <p:cNvPr id="286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buClr>
                <a:srgbClr val="000080"/>
              </a:buClr>
              <a:buFont typeface="Symbol" pitchFamily="18" charset="2"/>
              <a:buChar char=""/>
            </a:pPr>
            <a:r>
              <a:rPr lang="en-US" altLang="en-US" smtClean="0"/>
              <a:t>December 11</a:t>
            </a:r>
          </a:p>
          <a:p>
            <a:pPr lvl="1" defTabSz="914400">
              <a:buClr>
                <a:srgbClr val="000080"/>
              </a:buClr>
              <a:buFont typeface="Symbol" pitchFamily="18" charset="2"/>
              <a:buChar char=""/>
            </a:pPr>
            <a:r>
              <a:rPr lang="en-US" altLang="en-US" smtClean="0"/>
              <a:t>The Perfect Winter Ice Storm</a:t>
            </a:r>
          </a:p>
          <a:p>
            <a:pPr defTabSz="914400"/>
            <a:endParaRPr lang="en-US" altLang="en-US" smtClean="0"/>
          </a:p>
          <a:p>
            <a:pPr defTabSz="914400"/>
            <a:r>
              <a:rPr lang="en-US" altLang="en-US" smtClean="0"/>
              <a:t>On December 10, 2011 an upper level low system stalled over the Midwest pumping warm and moist air from the Gulf of Mexico toward the plains. The upper flow, then turning eastward, was bringing this air mass down over Minnesota. At the same time, a high pressure centre was sitting further north in Manitoba and Ontario, keeping an easterly flow of very cold air near the surface. For winter, an unusually strong Bermuda high pressure area was anchored over the Atlantic Ocean, which prevented these systems from moving further to the east, as most winter storms do when they pass through the Midwest.</a:t>
            </a:r>
          </a:p>
          <a:p>
            <a:pPr defTabSz="914400"/>
            <a:endParaRPr lang="en-US" altLang="en-US" smtClean="0"/>
          </a:p>
          <a:p>
            <a:pPr defTabSz="914400"/>
            <a:r>
              <a:rPr lang="en-US" altLang="en-US" smtClean="0"/>
              <a:t>A series of surface low pressure past in this circulation between December 11 and December 17, 2007. For more than 72 hours, steady freezing rain and drizzle fell over an area of several thousand square miles of Northern Iowa, Southeastern Minnesota and Southwestern Wisconsin.</a:t>
            </a:r>
            <a:endParaRPr lang="en-US" altLang="en-US" b="1" smtClean="0"/>
          </a:p>
          <a:p>
            <a:pPr defTabSz="914400"/>
            <a:endParaRPr lang="en-US" altLang="en-US" b="1" smtClean="0"/>
          </a:p>
          <a:p>
            <a:pPr defTabSz="914400"/>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numCol="1" anchor="t" anchorCtr="0" compatLnSpc="1">
            <a:prstTxWarp prst="textNoShape">
              <a:avLst/>
            </a:prstTxWarp>
          </a:bodyPr>
          <a:lstStyle/>
          <a:p>
            <a:pPr defTabSz="914400"/>
            <a:r>
              <a:rPr lang="en-US" altLang="en-US" smtClean="0"/>
              <a:t>Result…</a:t>
            </a:r>
          </a:p>
        </p:txBody>
      </p:sp>
      <p:sp>
        <p:nvSpPr>
          <p:cNvPr id="297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a:fld id="{7BD06D5A-D539-4B90-B692-591C454FBBE3}" type="slidenum">
              <a:rPr lang="en-US" altLang="en-US" sz="1200">
                <a:latin typeface="Times New Roman" pitchFamily="18" charset="0"/>
                <a:ea typeface="MS PGothic" pitchFamily="34" charset="-128"/>
              </a:rPr>
              <a:pPr algn="r" defTabSz="914400"/>
              <a:t>9</a:t>
            </a:fld>
            <a:endParaRPr lang="en-US" altLang="en-US" sz="1200">
              <a:latin typeface="Times New Roman"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8638AE-8262-4396-BD6A-238AB430F0F0}"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415013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638AE-8262-4396-BD6A-238AB430F0F0}"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274257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638AE-8262-4396-BD6A-238AB430F0F0}"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384990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638AE-8262-4396-BD6A-238AB430F0F0}"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71206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638AE-8262-4396-BD6A-238AB430F0F0}"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395047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638AE-8262-4396-BD6A-238AB430F0F0}"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0572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638AE-8262-4396-BD6A-238AB430F0F0}"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95929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638AE-8262-4396-BD6A-238AB430F0F0}"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256656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638AE-8262-4396-BD6A-238AB430F0F0}"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28198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638AE-8262-4396-BD6A-238AB430F0F0}"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49660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638AE-8262-4396-BD6A-238AB430F0F0}"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8FE4-0CDB-4B35-8E8A-4FFE415C8579}" type="slidenum">
              <a:rPr lang="en-US" smtClean="0"/>
              <a:t>‹#›</a:t>
            </a:fld>
            <a:endParaRPr lang="en-US"/>
          </a:p>
        </p:txBody>
      </p:sp>
    </p:spTree>
    <p:extLst>
      <p:ext uri="{BB962C8B-B14F-4D97-AF65-F5344CB8AC3E}">
        <p14:creationId xmlns:p14="http://schemas.microsoft.com/office/powerpoint/2010/main" val="107332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638AE-8262-4396-BD6A-238AB430F0F0}" type="datetimeFigureOut">
              <a:rPr lang="en-US" smtClean="0"/>
              <a:t>8/21/2017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8FE4-0CDB-4B35-8E8A-4FFE415C8579}" type="slidenum">
              <a:rPr lang="en-US" smtClean="0"/>
              <a:t>‹#›</a:t>
            </a:fld>
            <a:endParaRPr lang="en-US"/>
          </a:p>
        </p:txBody>
      </p:sp>
    </p:spTree>
    <p:extLst>
      <p:ext uri="{BB962C8B-B14F-4D97-AF65-F5344CB8AC3E}">
        <p14:creationId xmlns:p14="http://schemas.microsoft.com/office/powerpoint/2010/main" val="267208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rh.noaa.gov/images/iwx/Misc_Images/snowsleetfzrarain.p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895600" y="938213"/>
            <a:ext cx="5791200" cy="2490787"/>
          </a:xfrm>
        </p:spPr>
        <p:txBody>
          <a:bodyPr/>
          <a:lstStyle/>
          <a:p>
            <a:pPr algn="r" eaLnBrk="1" hangingPunct="1"/>
            <a:r>
              <a:rPr lang="en-US" altLang="en-US" sz="3600" smtClean="0">
                <a:latin typeface="Eurostile"/>
              </a:rPr>
              <a:t>Severe Ice Storm </a:t>
            </a:r>
            <a:br>
              <a:rPr lang="en-US" altLang="en-US" sz="3600" smtClean="0">
                <a:latin typeface="Eurostile"/>
              </a:rPr>
            </a:br>
            <a:r>
              <a:rPr lang="en-US" altLang="en-US" sz="3600" smtClean="0">
                <a:latin typeface="Eurostile"/>
              </a:rPr>
              <a:t> </a:t>
            </a:r>
            <a:br>
              <a:rPr lang="en-US" altLang="en-US" sz="3600" smtClean="0">
                <a:latin typeface="Eurostile"/>
              </a:rPr>
            </a:br>
            <a:r>
              <a:rPr lang="en-US" altLang="en-US" sz="3600" smtClean="0">
                <a:latin typeface="Eurostile"/>
              </a:rPr>
              <a:t>Tabletop Exercise</a:t>
            </a:r>
            <a:br>
              <a:rPr lang="en-US" altLang="en-US" sz="3600" smtClean="0">
                <a:latin typeface="Eurostile"/>
              </a:rPr>
            </a:br>
            <a:endParaRPr lang="en-US" altLang="en-US" sz="3600" smtClean="0">
              <a:latin typeface="Eurostile"/>
            </a:endParaRPr>
          </a:p>
        </p:txBody>
      </p:sp>
      <p:sp>
        <p:nvSpPr>
          <p:cNvPr id="2051" name="Subtitle 2"/>
          <p:cNvSpPr>
            <a:spLocks noGrp="1"/>
          </p:cNvSpPr>
          <p:nvPr>
            <p:ph type="subTitle" idx="1"/>
          </p:nvPr>
        </p:nvSpPr>
        <p:spPr>
          <a:xfrm>
            <a:off x="3733800" y="3429000"/>
            <a:ext cx="4953000" cy="990600"/>
          </a:xfrm>
        </p:spPr>
        <p:txBody>
          <a:bodyPr/>
          <a:lstStyle/>
          <a:p>
            <a:pPr algn="r" eaLnBrk="1" hangingPunct="1">
              <a:lnSpc>
                <a:spcPct val="80000"/>
              </a:lnSpc>
            </a:pPr>
            <a:endParaRPr lang="en-US" altLang="en-US" sz="3000" smtClean="0">
              <a:solidFill>
                <a:srgbClr val="898989"/>
              </a:solidFill>
              <a:latin typeface="Eurostile"/>
            </a:endParaRPr>
          </a:p>
          <a:p>
            <a:pPr algn="r" eaLnBrk="1" hangingPunct="1">
              <a:lnSpc>
                <a:spcPct val="80000"/>
              </a:lnSpc>
            </a:pPr>
            <a:r>
              <a:rPr lang="en-US" altLang="en-US" sz="3000" smtClean="0">
                <a:solidFill>
                  <a:srgbClr val="898989"/>
                </a:solidFill>
                <a:latin typeface="Eurostile"/>
              </a:rPr>
              <a:t>[Insert Exercise Date]</a:t>
            </a:r>
          </a:p>
        </p:txBody>
      </p:sp>
      <p:sp>
        <p:nvSpPr>
          <p:cNvPr id="7" name="Rectangle 6"/>
          <p:cNvSpPr/>
          <p:nvPr/>
        </p:nvSpPr>
        <p:spPr>
          <a:xfrm>
            <a:off x="0" y="4876800"/>
            <a:ext cx="685800" cy="1676400"/>
          </a:xfrm>
          <a:prstGeom prst="rect">
            <a:avLst/>
          </a:prstGeom>
          <a:solidFill>
            <a:srgbClr val="3E6D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096000" y="4876800"/>
            <a:ext cx="3048000" cy="1676400"/>
          </a:xfrm>
          <a:prstGeom prst="rect">
            <a:avLst/>
          </a:prstGeom>
          <a:solidFill>
            <a:srgbClr val="3E6D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4" name="Picture 8" descr="AcibademKozyatag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4892675"/>
            <a:ext cx="12350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09800" y="4876800"/>
            <a:ext cx="152400" cy="1676400"/>
          </a:xfrm>
          <a:prstGeom prst="rect">
            <a:avLst/>
          </a:prstGeom>
          <a:solidFill>
            <a:srgbClr val="1F3C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6" name="Picture 10" descr="stadium.bm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76513" y="4876800"/>
            <a:ext cx="29876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741988" y="4876800"/>
            <a:ext cx="152400" cy="1676400"/>
          </a:xfrm>
          <a:prstGeom prst="rect">
            <a:avLst/>
          </a:prstGeom>
          <a:solidFill>
            <a:srgbClr val="1F3C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8" name="Picture 14" descr="AWARDS - Winner LOGO - 10-28-2009.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080125" y="48768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Subtitle 2"/>
          <p:cNvSpPr txBox="1">
            <a:spLocks/>
          </p:cNvSpPr>
          <p:nvPr/>
        </p:nvSpPr>
        <p:spPr bwMode="auto">
          <a:xfrm>
            <a:off x="3733800" y="3429000"/>
            <a:ext cx="495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defTabSz="914400" eaLnBrk="1" hangingPunct="1">
              <a:lnSpc>
                <a:spcPct val="80000"/>
              </a:lnSpc>
              <a:buFont typeface="Arial" pitchFamily="34" charset="0"/>
              <a:buNone/>
            </a:pPr>
            <a:endParaRPr lang="en-US" altLang="en-US" sz="3000">
              <a:solidFill>
                <a:srgbClr val="898989"/>
              </a:solidFill>
              <a:latin typeface="Eurostile"/>
            </a:endParaRPr>
          </a:p>
        </p:txBody>
      </p:sp>
      <p:pic>
        <p:nvPicPr>
          <p:cNvPr id="2060" name="Picture 13" descr="MC_stack_4c (2011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47775" y="938213"/>
            <a:ext cx="2655888"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207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
          <p:cNvSpPr>
            <a:spLocks noGrp="1" noChangeArrowheads="1"/>
          </p:cNvSpPr>
          <p:nvPr>
            <p:ph type="title" idx="4294967295"/>
          </p:nvPr>
        </p:nvSpPr>
        <p:spPr>
          <a:xfrm>
            <a:off x="1066800" y="549275"/>
            <a:ext cx="7239000" cy="838200"/>
          </a:xfrm>
        </p:spPr>
        <p:txBody>
          <a:bodyPr/>
          <a:lstStyle/>
          <a:p>
            <a:pPr eaLnBrk="1" hangingPunct="1">
              <a:defRPr/>
            </a:pPr>
            <a:r>
              <a:rPr lang="en-US" sz="4000" smtClean="0">
                <a:effectLst>
                  <a:outerShdw blurRad="38100" dist="38100" dir="2700000" algn="tl">
                    <a:srgbClr val="C0C0C0"/>
                  </a:outerShdw>
                </a:effectLst>
              </a:rPr>
              <a:t>Module 2 Scenario</a:t>
            </a:r>
          </a:p>
        </p:txBody>
      </p:sp>
      <p:pic>
        <p:nvPicPr>
          <p:cNvPr id="1722376" name="Picture 8" descr="Having trouble getting out of drive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572" y="2107296"/>
            <a:ext cx="4120642" cy="2741807"/>
          </a:xfrm>
          <a:prstGeom prst="rect">
            <a:avLst/>
          </a:prstGeom>
          <a:noFill/>
          <a:effectLst>
            <a:softEdge rad="127000"/>
          </a:effectLst>
        </p:spPr>
      </p:pic>
      <p:pic>
        <p:nvPicPr>
          <p:cNvPr id="8" name="Picture 6" descr="Ice Storm - Tre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564" y="2972014"/>
            <a:ext cx="4311008" cy="3236225"/>
          </a:xfrm>
          <a:prstGeom prst="rect">
            <a:avLst/>
          </a:prstGeom>
          <a:noFill/>
          <a:effectLst>
            <a:softEdge rad="152400"/>
          </a:effectLst>
        </p:spPr>
      </p:pic>
    </p:spTree>
    <p:extLst>
      <p:ext uri="{BB962C8B-B14F-4D97-AF65-F5344CB8AC3E}">
        <p14:creationId xmlns:p14="http://schemas.microsoft.com/office/powerpoint/2010/main" val="79617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Rectangle 2"/>
          <p:cNvSpPr>
            <a:spLocks noGrp="1" noChangeArrowheads="1"/>
          </p:cNvSpPr>
          <p:nvPr>
            <p:ph type="title" idx="4294967295"/>
          </p:nvPr>
        </p:nvSpPr>
        <p:spPr>
          <a:xfrm>
            <a:off x="1066800" y="565150"/>
            <a:ext cx="7239000" cy="838200"/>
          </a:xfrm>
        </p:spPr>
        <p:txBody>
          <a:bodyPr/>
          <a:lstStyle/>
          <a:p>
            <a:pPr eaLnBrk="1" hangingPunct="1">
              <a:defRPr/>
            </a:pPr>
            <a:r>
              <a:rPr lang="en-US" sz="4000" smtClean="0">
                <a:effectLst>
                  <a:outerShdw blurRad="38100" dist="38100" dir="2700000" algn="tl">
                    <a:srgbClr val="C0C0C0"/>
                  </a:outerShdw>
                </a:effectLst>
              </a:rPr>
              <a:t>Module 2 Scenario</a:t>
            </a:r>
          </a:p>
        </p:txBody>
      </p:sp>
      <p:pic>
        <p:nvPicPr>
          <p:cNvPr id="1724422" name="Picture 6" descr="Ice Storm - MI Milk Producers - Ov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5284" y="1752860"/>
            <a:ext cx="2853677" cy="4863321"/>
          </a:xfrm>
          <a:prstGeom prst="rect">
            <a:avLst/>
          </a:prstGeom>
          <a:noFill/>
          <a:effectLst>
            <a:softEdge rad="114300"/>
          </a:effectLst>
        </p:spPr>
      </p:pic>
      <p:pic>
        <p:nvPicPr>
          <p:cNvPr id="1724424" name="Picture 8" descr="icestorm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095" y="2912561"/>
            <a:ext cx="4818162" cy="2855328"/>
          </a:xfrm>
          <a:prstGeom prst="rect">
            <a:avLst/>
          </a:prstGeom>
          <a:noFill/>
          <a:effectLst>
            <a:softEdge rad="152400"/>
          </a:effectLst>
        </p:spPr>
      </p:pic>
    </p:spTree>
    <p:extLst>
      <p:ext uri="{BB962C8B-B14F-4D97-AF65-F5344CB8AC3E}">
        <p14:creationId xmlns:p14="http://schemas.microsoft.com/office/powerpoint/2010/main" val="315452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6466" name="Rectangle 2"/>
          <p:cNvSpPr>
            <a:spLocks noGrp="1" noChangeArrowheads="1"/>
          </p:cNvSpPr>
          <p:nvPr>
            <p:ph type="title" idx="4294967295"/>
          </p:nvPr>
        </p:nvSpPr>
        <p:spPr>
          <a:xfrm>
            <a:off x="1066800" y="660400"/>
            <a:ext cx="7239000" cy="838200"/>
          </a:xfrm>
        </p:spPr>
        <p:txBody>
          <a:bodyPr/>
          <a:lstStyle/>
          <a:p>
            <a:pPr eaLnBrk="1" hangingPunct="1">
              <a:defRPr/>
            </a:pPr>
            <a:r>
              <a:rPr lang="en-US" sz="4000" smtClean="0">
                <a:effectLst>
                  <a:outerShdw blurRad="38100" dist="38100" dir="2700000" algn="tl">
                    <a:srgbClr val="C0C0C0"/>
                  </a:outerShdw>
                </a:effectLst>
              </a:rPr>
              <a:t>Module 2 Scenario</a:t>
            </a:r>
          </a:p>
        </p:txBody>
      </p:sp>
      <p:pic>
        <p:nvPicPr>
          <p:cNvPr id="1726469" name="Picture 5" descr="Ice Storm - Utility Tru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3887" y="1847001"/>
            <a:ext cx="7228370" cy="4589528"/>
          </a:xfrm>
          <a:prstGeom prst="rect">
            <a:avLst/>
          </a:prstGeom>
          <a:noFill/>
          <a:effectLst>
            <a:softEdge rad="139700"/>
          </a:effectLst>
        </p:spPr>
      </p:pic>
    </p:spTree>
    <p:extLst>
      <p:ext uri="{BB962C8B-B14F-4D97-AF65-F5344CB8AC3E}">
        <p14:creationId xmlns:p14="http://schemas.microsoft.com/office/powerpoint/2010/main" val="339168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008" y="2967335"/>
            <a:ext cx="3877986"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Discussion</a:t>
            </a:r>
          </a:p>
        </p:txBody>
      </p:sp>
    </p:spTree>
    <p:extLst>
      <p:ext uri="{BB962C8B-B14F-4D97-AF65-F5344CB8AC3E}">
        <p14:creationId xmlns:p14="http://schemas.microsoft.com/office/powerpoint/2010/main" val="113376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uiteRaceFinish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263" y="904875"/>
            <a:ext cx="8701087" cy="50006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p:txBody>
          <a:bodyPr/>
          <a:lstStyle/>
          <a:p>
            <a:pPr eaLnBrk="1" hangingPunct="1"/>
            <a:endParaRPr lang="en-US" altLang="en-US" smtClean="0"/>
          </a:p>
          <a:p>
            <a:pPr eaLnBrk="1" hangingPunct="1"/>
            <a:endParaRPr lang="en-US" altLang="en-US" smtClean="0">
              <a:ea typeface="MS PGothic" pitchFamily="34" charset="-128"/>
            </a:endParaRPr>
          </a:p>
        </p:txBody>
      </p:sp>
      <p:pic>
        <p:nvPicPr>
          <p:cNvPr id="18435" name="Picture 4" descr="thank-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0425" y="144463"/>
            <a:ext cx="7129463"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5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gen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0513" y="47625"/>
            <a:ext cx="5980112"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35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labRul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21927"/>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ru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82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47" y="744037"/>
            <a:ext cx="9125453" cy="6113963"/>
          </a:xfrm>
          <a:prstGeom prst="rect">
            <a:avLst/>
          </a:prstGeom>
          <a:effectLst>
            <a:softEdge rad="177800"/>
          </a:effec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3914" y="0"/>
            <a:ext cx="2237014" cy="1685218"/>
          </a:xfrm>
          <a:prstGeom prst="rect">
            <a:avLst/>
          </a:prstGeom>
          <a:effectLst>
            <a:glow rad="63500">
              <a:schemeClr val="accent1">
                <a:satMod val="175000"/>
                <a:alpha val="4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758691"/>
            <a:ext cx="3810000" cy="3175000"/>
          </a:xfrm>
          <a:prstGeom prst="rect">
            <a:avLst/>
          </a:prstGeom>
          <a:effectLst>
            <a:softEdge rad="139700"/>
          </a:effectLst>
        </p:spPr>
      </p:pic>
    </p:spTree>
    <p:extLst>
      <p:ext uri="{BB962C8B-B14F-4D97-AF65-F5344CB8AC3E}">
        <p14:creationId xmlns:p14="http://schemas.microsoft.com/office/powerpoint/2010/main" val="3665258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nodeType="afterGroup">
                            <p:stCondLst>
                              <p:cond delay="3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533400"/>
            <a:ext cx="7239000" cy="838200"/>
          </a:xfrm>
        </p:spPr>
        <p:txBody>
          <a:bodyPr/>
          <a:lstStyle/>
          <a:p>
            <a:pPr eaLnBrk="1" hangingPunct="1">
              <a:defRPr/>
            </a:pPr>
            <a:r>
              <a:rPr lang="en-US" smtClean="0">
                <a:effectLst>
                  <a:outerShdw blurRad="38100" dist="38100" dir="2700000" algn="tl">
                    <a:srgbClr val="C0C0C0"/>
                  </a:outerShdw>
                </a:effectLst>
              </a:rPr>
              <a:t>Module 1 Scenario</a:t>
            </a:r>
          </a:p>
        </p:txBody>
      </p:sp>
      <p:pic>
        <p:nvPicPr>
          <p:cNvPr id="819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627188"/>
            <a:ext cx="73152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268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008" y="2967335"/>
            <a:ext cx="3877986"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Discussion</a:t>
            </a:r>
          </a:p>
        </p:txBody>
      </p:sp>
    </p:spTree>
    <p:extLst>
      <p:ext uri="{BB962C8B-B14F-4D97-AF65-F5344CB8AC3E}">
        <p14:creationId xmlns:p14="http://schemas.microsoft.com/office/powerpoint/2010/main" val="247913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endParaRPr lang="en-US" smtClean="0">
              <a:effectLst>
                <a:outerShdw blurRad="38100" dist="38100" dir="2700000" algn="tl">
                  <a:srgbClr val="C0C0C0"/>
                </a:outerShdw>
              </a:effectLst>
            </a:endParaRPr>
          </a:p>
        </p:txBody>
      </p:sp>
      <p:sp>
        <p:nvSpPr>
          <p:cNvPr id="10243" name="Content Placeholder 2"/>
          <p:cNvSpPr>
            <a:spLocks noGrp="1"/>
          </p:cNvSpPr>
          <p:nvPr>
            <p:ph idx="4294967295"/>
          </p:nvPr>
        </p:nvSpPr>
        <p:spPr/>
        <p:txBody>
          <a:bodyPr/>
          <a:lstStyle/>
          <a:p>
            <a:pPr defTabSz="914400" eaLnBrk="1" hangingPunct="1"/>
            <a:endParaRPr lang="en-US" altLang="en-US" smtClean="0"/>
          </a:p>
        </p:txBody>
      </p:sp>
      <p:pic>
        <p:nvPicPr>
          <p:cNvPr id="1024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8275" y="152400"/>
            <a:ext cx="88995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1371600" y="3276600"/>
            <a:ext cx="2209800" cy="2057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400">
                <a:solidFill>
                  <a:srgbClr val="FFFFFF"/>
                </a:solidFill>
                <a:latin typeface="Arial Narrow" pitchFamily="34" charset="0"/>
                <a:ea typeface="MS PGothic" pitchFamily="34" charset="-128"/>
              </a:rPr>
              <a:t>Freezing rain today – up to six inches of ice accumulation expected</a:t>
            </a:r>
          </a:p>
        </p:txBody>
      </p:sp>
    </p:spTree>
    <p:extLst>
      <p:ext uri="{BB962C8B-B14F-4D97-AF65-F5344CB8AC3E}">
        <p14:creationId xmlns:p14="http://schemas.microsoft.com/office/powerpoint/2010/main" val="49168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0" name="Rectangle 2"/>
          <p:cNvSpPr>
            <a:spLocks noGrp="1" noChangeArrowheads="1"/>
          </p:cNvSpPr>
          <p:nvPr>
            <p:ph type="title" idx="4294967295"/>
          </p:nvPr>
        </p:nvSpPr>
        <p:spPr>
          <a:xfrm>
            <a:off x="838200" y="457200"/>
            <a:ext cx="7467600" cy="838200"/>
          </a:xfrm>
        </p:spPr>
        <p:txBody>
          <a:bodyPr/>
          <a:lstStyle/>
          <a:p>
            <a:pPr eaLnBrk="1" hangingPunct="1">
              <a:defRPr/>
            </a:pPr>
            <a:r>
              <a:rPr lang="en-US" sz="4000" smtClean="0">
                <a:effectLst>
                  <a:outerShdw blurRad="38100" dist="38100" dir="2700000" algn="tl">
                    <a:srgbClr val="C0C0C0"/>
                  </a:outerShdw>
                </a:effectLst>
              </a:rPr>
              <a:t>Module 2 Scenario</a:t>
            </a:r>
          </a:p>
        </p:txBody>
      </p:sp>
      <p:pic>
        <p:nvPicPr>
          <p:cNvPr id="7" name="Picture 6" descr="http://www.crh.noaa.gov/images/iwx/Misc_Images/snowsleetfzrarain.png">
            <a:hlinkClick r:id="rId3" tgtFrame="_blank"/>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38199" y="1295400"/>
            <a:ext cx="7511143" cy="4920887"/>
          </a:xfrm>
          <a:prstGeom prst="rect">
            <a:avLst/>
          </a:prstGeom>
          <a:noFill/>
          <a:ln>
            <a:noFill/>
          </a:ln>
        </p:spPr>
      </p:pic>
    </p:spTree>
    <p:extLst>
      <p:ext uri="{BB962C8B-B14F-4D97-AF65-F5344CB8AC3E}">
        <p14:creationId xmlns:p14="http://schemas.microsoft.com/office/powerpoint/2010/main" val="40662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845" y="1563810"/>
            <a:ext cx="8753787" cy="491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228600" y="381000"/>
            <a:ext cx="7239000" cy="838200"/>
          </a:xfrm>
        </p:spPr>
        <p:txBody>
          <a:bodyPr/>
          <a:lstStyle/>
          <a:p>
            <a:pPr eaLnBrk="1" hangingPunct="1">
              <a:defRPr/>
            </a:pPr>
            <a:r>
              <a:rPr lang="en-US" smtClean="0">
                <a:effectLst>
                  <a:outerShdw blurRad="38100" dist="38100" dir="2700000" algn="tl">
                    <a:srgbClr val="C0C0C0"/>
                  </a:outerShdw>
                </a:effectLst>
              </a:rPr>
              <a:t>Module 2 Scenario</a:t>
            </a:r>
          </a:p>
        </p:txBody>
      </p:sp>
      <p:sp>
        <p:nvSpPr>
          <p:cNvPr id="12292" name="Text Box 5"/>
          <p:cNvSpPr txBox="1">
            <a:spLocks noChangeArrowheads="1"/>
          </p:cNvSpPr>
          <p:nvPr/>
        </p:nvSpPr>
        <p:spPr bwMode="auto">
          <a:xfrm>
            <a:off x="2438400" y="3048000"/>
            <a:ext cx="35052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400">
                <a:solidFill>
                  <a:srgbClr val="FFFFFF"/>
                </a:solidFill>
                <a:latin typeface="Arial Narrow" pitchFamily="34" charset="0"/>
                <a:ea typeface="MS PGothic" pitchFamily="34" charset="-128"/>
              </a:rPr>
              <a:t>18-26 Inches of Snow</a:t>
            </a:r>
          </a:p>
        </p:txBody>
      </p:sp>
      <p:sp>
        <p:nvSpPr>
          <p:cNvPr id="12293" name="Text Box 6"/>
          <p:cNvSpPr txBox="1">
            <a:spLocks noChangeArrowheads="1"/>
          </p:cNvSpPr>
          <p:nvPr/>
        </p:nvSpPr>
        <p:spPr bwMode="auto">
          <a:xfrm>
            <a:off x="6019800" y="4495800"/>
            <a:ext cx="2743200" cy="1066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hangingPunct="1">
              <a:spcBef>
                <a:spcPct val="0"/>
              </a:spcBef>
              <a:buFontTx/>
              <a:buNone/>
            </a:pPr>
            <a:r>
              <a:rPr lang="en-US" altLang="en-US" sz="2800">
                <a:solidFill>
                  <a:srgbClr val="FFFFFF"/>
                </a:solidFill>
                <a:latin typeface="Arial Narrow" pitchFamily="34" charset="0"/>
                <a:ea typeface="MS PGothic" pitchFamily="34" charset="-128"/>
              </a:rPr>
              <a:t>12-18 </a:t>
            </a:r>
          </a:p>
          <a:p>
            <a:pPr algn="ctr" defTabSz="914400" eaLnBrk="1" hangingPunct="1">
              <a:spcBef>
                <a:spcPct val="0"/>
              </a:spcBef>
              <a:buFontTx/>
              <a:buNone/>
            </a:pPr>
            <a:r>
              <a:rPr lang="en-US" altLang="en-US" sz="2800">
                <a:solidFill>
                  <a:srgbClr val="FFFFFF"/>
                </a:solidFill>
                <a:latin typeface="Arial Narrow" pitchFamily="34" charset="0"/>
                <a:ea typeface="MS PGothic" pitchFamily="34" charset="-128"/>
              </a:rPr>
              <a:t>Inches of Ice </a:t>
            </a:r>
          </a:p>
        </p:txBody>
      </p:sp>
    </p:spTree>
    <p:extLst>
      <p:ext uri="{BB962C8B-B14F-4D97-AF65-F5344CB8AC3E}">
        <p14:creationId xmlns:p14="http://schemas.microsoft.com/office/powerpoint/2010/main" val="168734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1588</Words>
  <Application>Microsoft Office PowerPoint</Application>
  <PresentationFormat>On-screen Show (4:3)</PresentationFormat>
  <Paragraphs>130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Severe Ice Storm    Tabletop Exercise </vt:lpstr>
      <vt:lpstr>PowerPoint Presentation</vt:lpstr>
      <vt:lpstr>PowerPoint Presentation</vt:lpstr>
      <vt:lpstr>PowerPoint Presentation</vt:lpstr>
      <vt:lpstr>Module 1 Scenario</vt:lpstr>
      <vt:lpstr>PowerPoint Presentation</vt:lpstr>
      <vt:lpstr>PowerPoint Presentation</vt:lpstr>
      <vt:lpstr>Module 2 Scenario</vt:lpstr>
      <vt:lpstr>Module 2 Scenario</vt:lpstr>
      <vt:lpstr>Module 2 Scenario</vt:lpstr>
      <vt:lpstr>Module 2 Scenario</vt:lpstr>
      <vt:lpstr>Module 2 Scenario</vt:lpstr>
      <vt:lpstr>PowerPoint Presentation</vt:lpstr>
      <vt:lpstr>PowerPoint Presentation</vt:lpstr>
      <vt:lpstr>PowerPoint Presentation</vt:lpstr>
    </vt:vector>
  </TitlesOfParts>
  <Company>Mayo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Ice Storm    Tabletop Exercise</dc:title>
  <dc:creator>Deborah O Teske</dc:creator>
  <cp:lastModifiedBy>Katie M Mortenson</cp:lastModifiedBy>
  <cp:revision>11</cp:revision>
  <dcterms:created xsi:type="dcterms:W3CDTF">2014-05-27T15:28:15Z</dcterms:created>
  <dcterms:modified xsi:type="dcterms:W3CDTF">2017-08-21T14:59:23Z</dcterms:modified>
</cp:coreProperties>
</file>