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428" r:id="rId3"/>
    <p:sldId id="433" r:id="rId4"/>
    <p:sldId id="438" r:id="rId5"/>
    <p:sldId id="439" r:id="rId6"/>
    <p:sldId id="442" r:id="rId7"/>
    <p:sldId id="427" r:id="rId8"/>
    <p:sldId id="412" r:id="rId9"/>
    <p:sldId id="413" r:id="rId10"/>
    <p:sldId id="414" r:id="rId11"/>
    <p:sldId id="430" r:id="rId12"/>
    <p:sldId id="434" r:id="rId13"/>
    <p:sldId id="435" r:id="rId14"/>
    <p:sldId id="440" r:id="rId15"/>
    <p:sldId id="416" r:id="rId16"/>
    <p:sldId id="417" r:id="rId17"/>
    <p:sldId id="429" r:id="rId18"/>
    <p:sldId id="418" r:id="rId19"/>
    <p:sldId id="420" r:id="rId20"/>
    <p:sldId id="421" r:id="rId21"/>
    <p:sldId id="423" r:id="rId22"/>
    <p:sldId id="424" r:id="rId23"/>
    <p:sldId id="425" r:id="rId24"/>
    <p:sldId id="426" r:id="rId25"/>
    <p:sldId id="437" r:id="rId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548B9"/>
    <a:srgbClr val="6583E1"/>
    <a:srgbClr val="00144C"/>
    <a:srgbClr val="3F64D9"/>
    <a:srgbClr val="8FA4E9"/>
    <a:srgbClr val="FF00FF"/>
    <a:srgbClr val="0000FF"/>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5" autoAdjust="0"/>
    <p:restoredTop sz="80350" autoAdjust="0"/>
  </p:normalViewPr>
  <p:slideViewPr>
    <p:cSldViewPr snapToGrid="0" snapToObjects="1">
      <p:cViewPr varScale="1">
        <p:scale>
          <a:sx n="55" d="100"/>
          <a:sy n="55" d="100"/>
        </p:scale>
        <p:origin x="-1292"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465936">
              <a:defRPr sz="1200">
                <a:latin typeface="Calibri" pitchFamily="34" charset="0"/>
              </a:defRPr>
            </a:lvl1pPr>
          </a:lstStyle>
          <a:p>
            <a:pPr>
              <a:defRPr/>
            </a:pPr>
            <a:endParaRPr lang="en-US"/>
          </a:p>
        </p:txBody>
      </p:sp>
      <p:sp>
        <p:nvSpPr>
          <p:cNvPr id="655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465936">
              <a:defRPr sz="1200">
                <a:latin typeface="Calibri" pitchFamily="34" charset="0"/>
              </a:defRPr>
            </a:lvl1pPr>
          </a:lstStyle>
          <a:p>
            <a:pPr>
              <a:defRPr/>
            </a:pPr>
            <a:fld id="{93B3A6DA-EC6D-430B-BF47-BC2E0F23ABF2}" type="datetimeFigureOut">
              <a:rPr lang="en-US"/>
              <a:pPr>
                <a:defRPr/>
              </a:pPr>
              <a:t>6/10/2019</a:t>
            </a:fld>
            <a:endParaRPr lang="en-US"/>
          </a:p>
        </p:txBody>
      </p:sp>
      <p:sp>
        <p:nvSpPr>
          <p:cNvPr id="655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465936">
              <a:defRPr sz="1200">
                <a:latin typeface="Calibri" pitchFamily="34" charset="0"/>
              </a:defRPr>
            </a:lvl1pPr>
          </a:lstStyle>
          <a:p>
            <a:pPr>
              <a:defRPr/>
            </a:pPr>
            <a:endParaRPr lang="en-US"/>
          </a:p>
        </p:txBody>
      </p:sp>
      <p:sp>
        <p:nvSpPr>
          <p:cNvPr id="655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465936">
              <a:defRPr sz="1200">
                <a:latin typeface="Calibri" pitchFamily="34" charset="0"/>
              </a:defRPr>
            </a:lvl1pPr>
          </a:lstStyle>
          <a:p>
            <a:pPr>
              <a:defRPr/>
            </a:pPr>
            <a:fld id="{04C44095-9322-473F-BED0-458DD18F051F}" type="slidenum">
              <a:rPr lang="en-US"/>
              <a:pPr>
                <a:defRPr/>
              </a:pPr>
              <a:t>‹#›</a:t>
            </a:fld>
            <a:endParaRPr lang="en-US"/>
          </a:p>
        </p:txBody>
      </p:sp>
    </p:spTree>
    <p:extLst>
      <p:ext uri="{BB962C8B-B14F-4D97-AF65-F5344CB8AC3E}">
        <p14:creationId xmlns:p14="http://schemas.microsoft.com/office/powerpoint/2010/main" val="226853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465936">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465936">
              <a:defRPr sz="1200">
                <a:latin typeface="Calibri" pitchFamily="34" charset="0"/>
              </a:defRPr>
            </a:lvl1pPr>
          </a:lstStyle>
          <a:p>
            <a:pPr>
              <a:defRPr/>
            </a:pPr>
            <a:fld id="{1B89B51C-9C2B-4349-9293-3522CE8B12E6}" type="datetimeFigureOut">
              <a:rPr lang="en-US"/>
              <a:pPr>
                <a:defRPr/>
              </a:pPr>
              <a:t>6/10/2019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26" tIns="46113" rIns="92226" bIns="46113"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465936">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465936">
              <a:defRPr sz="1200">
                <a:latin typeface="Calibri" pitchFamily="34" charset="0"/>
              </a:defRPr>
            </a:lvl1pPr>
          </a:lstStyle>
          <a:p>
            <a:pPr>
              <a:defRPr/>
            </a:pPr>
            <a:fld id="{2E5218BF-9549-4376-AE29-8062FCA52078}" type="slidenum">
              <a:rPr lang="en-US"/>
              <a:pPr>
                <a:defRPr/>
              </a:pPr>
              <a:t>‹#›</a:t>
            </a:fld>
            <a:endParaRPr lang="en-US"/>
          </a:p>
        </p:txBody>
      </p:sp>
    </p:spTree>
    <p:extLst>
      <p:ext uri="{BB962C8B-B14F-4D97-AF65-F5344CB8AC3E}">
        <p14:creationId xmlns:p14="http://schemas.microsoft.com/office/powerpoint/2010/main" val="23803417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spcBef>
                <a:spcPct val="30000"/>
              </a:spcBef>
              <a:defRPr sz="1200">
                <a:solidFill>
                  <a:schemeClr val="tx1"/>
                </a:solidFill>
                <a:latin typeface="Calibri" pitchFamily="34" charset="0"/>
              </a:defRPr>
            </a:lvl1pPr>
            <a:lvl2pPr marL="749300" indent="-287338" defTabSz="465138" eaLnBrk="0" hangingPunct="0">
              <a:spcBef>
                <a:spcPct val="30000"/>
              </a:spcBef>
              <a:defRPr sz="1200">
                <a:solidFill>
                  <a:schemeClr val="tx1"/>
                </a:solidFill>
                <a:latin typeface="Calibri" pitchFamily="34" charset="0"/>
              </a:defRPr>
            </a:lvl2pPr>
            <a:lvl3pPr marL="1152525" indent="-230188" defTabSz="465138" eaLnBrk="0" hangingPunct="0">
              <a:spcBef>
                <a:spcPct val="30000"/>
              </a:spcBef>
              <a:defRPr sz="1200">
                <a:solidFill>
                  <a:schemeClr val="tx1"/>
                </a:solidFill>
                <a:latin typeface="Calibri" pitchFamily="34" charset="0"/>
              </a:defRPr>
            </a:lvl3pPr>
            <a:lvl4pPr marL="1612900" indent="-230188" defTabSz="465138" eaLnBrk="0" hangingPunct="0">
              <a:spcBef>
                <a:spcPct val="30000"/>
              </a:spcBef>
              <a:defRPr sz="1200">
                <a:solidFill>
                  <a:schemeClr val="tx1"/>
                </a:solidFill>
                <a:latin typeface="Calibri" pitchFamily="34" charset="0"/>
              </a:defRPr>
            </a:lvl4pPr>
            <a:lvl5pPr marL="2074863" indent="-230188" defTabSz="465138" eaLnBrk="0" hangingPunct="0">
              <a:spcBef>
                <a:spcPct val="30000"/>
              </a:spcBef>
              <a:defRPr sz="1200">
                <a:solidFill>
                  <a:schemeClr val="tx1"/>
                </a:solidFill>
                <a:latin typeface="Calibri" pitchFamily="34" charset="0"/>
              </a:defRPr>
            </a:lvl5pPr>
            <a:lvl6pPr marL="2532063" indent="-230188" defTabSz="465138" eaLnBrk="0" fontAlgn="base" hangingPunct="0">
              <a:spcBef>
                <a:spcPct val="30000"/>
              </a:spcBef>
              <a:spcAft>
                <a:spcPct val="0"/>
              </a:spcAft>
              <a:defRPr sz="1200">
                <a:solidFill>
                  <a:schemeClr val="tx1"/>
                </a:solidFill>
                <a:latin typeface="Calibri" pitchFamily="34" charset="0"/>
              </a:defRPr>
            </a:lvl6pPr>
            <a:lvl7pPr marL="2989263" indent="-230188" defTabSz="465138" eaLnBrk="0" fontAlgn="base" hangingPunct="0">
              <a:spcBef>
                <a:spcPct val="30000"/>
              </a:spcBef>
              <a:spcAft>
                <a:spcPct val="0"/>
              </a:spcAft>
              <a:defRPr sz="1200">
                <a:solidFill>
                  <a:schemeClr val="tx1"/>
                </a:solidFill>
                <a:latin typeface="Calibri" pitchFamily="34" charset="0"/>
              </a:defRPr>
            </a:lvl7pPr>
            <a:lvl8pPr marL="3446463" indent="-230188" defTabSz="465138" eaLnBrk="0" fontAlgn="base" hangingPunct="0">
              <a:spcBef>
                <a:spcPct val="30000"/>
              </a:spcBef>
              <a:spcAft>
                <a:spcPct val="0"/>
              </a:spcAft>
              <a:defRPr sz="1200">
                <a:solidFill>
                  <a:schemeClr val="tx1"/>
                </a:solidFill>
                <a:latin typeface="Calibri" pitchFamily="34" charset="0"/>
              </a:defRPr>
            </a:lvl8pPr>
            <a:lvl9pPr marL="3903663" indent="-230188" defTabSz="4651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Through the Advisory Committee representative, these groups provide reports and recommendations to the Advisory Committee to drive health and medical preparedness improvements:</a:t>
            </a:r>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18</a:t>
            </a:fld>
            <a:endParaRPr lang="en-US"/>
          </a:p>
        </p:txBody>
      </p:sp>
    </p:spTree>
    <p:extLst>
      <p:ext uri="{BB962C8B-B14F-4D97-AF65-F5344CB8AC3E}">
        <p14:creationId xmlns:p14="http://schemas.microsoft.com/office/powerpoint/2010/main" val="391850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20</a:t>
            </a:fld>
            <a:endParaRPr lang="en-US"/>
          </a:p>
        </p:txBody>
      </p:sp>
    </p:spTree>
    <p:extLst>
      <p:ext uri="{BB962C8B-B14F-4D97-AF65-F5344CB8AC3E}">
        <p14:creationId xmlns:p14="http://schemas.microsoft.com/office/powerpoint/2010/main" val="1975508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Additionally, SEMN has a Healthcare Multi-Agency Coordination Center (H-MACC) function to support response and recovery operations.  The SEMN H-MACC is a multi-disciplinary organizational model that allows healthcare entities a means to obtain additional support during disasters.  The H-MACC can act as an interface between Coalition partners, in particular between healthcare organizations and local/state incident management structures (i.e., Emergency Operations Center, Department Operations Center).  The H-MACC can support local ESF8 functions, in absence of or in support of local ESF8 lead agencies.</a:t>
            </a:r>
          </a:p>
          <a:p>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21</a:t>
            </a:fld>
            <a:endParaRPr lang="en-US"/>
          </a:p>
        </p:txBody>
      </p:sp>
    </p:spTree>
    <p:extLst>
      <p:ext uri="{BB962C8B-B14F-4D97-AF65-F5344CB8AC3E}">
        <p14:creationId xmlns:p14="http://schemas.microsoft.com/office/powerpoint/2010/main" val="261593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Proud</a:t>
            </a:r>
            <a:r>
              <a:rPr lang="en-US" baseline="0" dirty="0" smtClean="0"/>
              <a:t> to announce we have quadrupled our partner memberships in the last 2 years.</a:t>
            </a:r>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3</a:t>
            </a:fld>
            <a:endParaRPr lang="en-US"/>
          </a:p>
        </p:txBody>
      </p:sp>
    </p:spTree>
    <p:extLst>
      <p:ext uri="{BB962C8B-B14F-4D97-AF65-F5344CB8AC3E}">
        <p14:creationId xmlns:p14="http://schemas.microsoft.com/office/powerpoint/2010/main" val="296250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spcBef>
                <a:spcPct val="30000"/>
              </a:spcBef>
              <a:defRPr sz="1200">
                <a:solidFill>
                  <a:schemeClr val="tx1"/>
                </a:solidFill>
                <a:latin typeface="Calibri" pitchFamily="34" charset="0"/>
              </a:defRPr>
            </a:lvl1pPr>
            <a:lvl2pPr marL="749300" indent="-287338" defTabSz="465138" eaLnBrk="0" hangingPunct="0">
              <a:spcBef>
                <a:spcPct val="30000"/>
              </a:spcBef>
              <a:defRPr sz="1200">
                <a:solidFill>
                  <a:schemeClr val="tx1"/>
                </a:solidFill>
                <a:latin typeface="Calibri" pitchFamily="34" charset="0"/>
              </a:defRPr>
            </a:lvl2pPr>
            <a:lvl3pPr marL="1152525" indent="-230188" defTabSz="465138" eaLnBrk="0" hangingPunct="0">
              <a:spcBef>
                <a:spcPct val="30000"/>
              </a:spcBef>
              <a:defRPr sz="1200">
                <a:solidFill>
                  <a:schemeClr val="tx1"/>
                </a:solidFill>
                <a:latin typeface="Calibri" pitchFamily="34" charset="0"/>
              </a:defRPr>
            </a:lvl3pPr>
            <a:lvl4pPr marL="1612900" indent="-230188" defTabSz="465138" eaLnBrk="0" hangingPunct="0">
              <a:spcBef>
                <a:spcPct val="30000"/>
              </a:spcBef>
              <a:defRPr sz="1200">
                <a:solidFill>
                  <a:schemeClr val="tx1"/>
                </a:solidFill>
                <a:latin typeface="Calibri" pitchFamily="34" charset="0"/>
              </a:defRPr>
            </a:lvl4pPr>
            <a:lvl5pPr marL="2074863" indent="-230188" defTabSz="465138" eaLnBrk="0" hangingPunct="0">
              <a:spcBef>
                <a:spcPct val="30000"/>
              </a:spcBef>
              <a:defRPr sz="1200">
                <a:solidFill>
                  <a:schemeClr val="tx1"/>
                </a:solidFill>
                <a:latin typeface="Calibri" pitchFamily="34" charset="0"/>
              </a:defRPr>
            </a:lvl5pPr>
            <a:lvl6pPr marL="2532063" indent="-230188" defTabSz="465138" eaLnBrk="0" fontAlgn="base" hangingPunct="0">
              <a:spcBef>
                <a:spcPct val="30000"/>
              </a:spcBef>
              <a:spcAft>
                <a:spcPct val="0"/>
              </a:spcAft>
              <a:defRPr sz="1200">
                <a:solidFill>
                  <a:schemeClr val="tx1"/>
                </a:solidFill>
                <a:latin typeface="Calibri" pitchFamily="34" charset="0"/>
              </a:defRPr>
            </a:lvl6pPr>
            <a:lvl7pPr marL="2989263" indent="-230188" defTabSz="465138" eaLnBrk="0" fontAlgn="base" hangingPunct="0">
              <a:spcBef>
                <a:spcPct val="30000"/>
              </a:spcBef>
              <a:spcAft>
                <a:spcPct val="0"/>
              </a:spcAft>
              <a:defRPr sz="1200">
                <a:solidFill>
                  <a:schemeClr val="tx1"/>
                </a:solidFill>
                <a:latin typeface="Calibri" pitchFamily="34" charset="0"/>
              </a:defRPr>
            </a:lvl7pPr>
            <a:lvl8pPr marL="3446463" indent="-230188" defTabSz="465138" eaLnBrk="0" fontAlgn="base" hangingPunct="0">
              <a:spcBef>
                <a:spcPct val="30000"/>
              </a:spcBef>
              <a:spcAft>
                <a:spcPct val="0"/>
              </a:spcAft>
              <a:defRPr sz="1200">
                <a:solidFill>
                  <a:schemeClr val="tx1"/>
                </a:solidFill>
                <a:latin typeface="Calibri" pitchFamily="34" charset="0"/>
              </a:defRPr>
            </a:lvl8pPr>
            <a:lvl9pPr marL="3903663" indent="-230188" defTabSz="4651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ffectLst/>
              </a:rPr>
              <a:t>A number of types of disasters could negatively impact a community’s ability to provide effective health and medical services.   A regional approach to health and medical capability-building is based on the belief that the medical needs of the citizenry will be best met if healthcare organizations, essential partners, and other partners cooperate with each other and coordinate preparedness and response efforts.  The purpose of the SEMN Disaster Health Coalition is to facilitate preparedness to assist communities with building a Health and Medical Services (Emergency Support Function 8/ESF8) Capability to respond to and recover from disasters, especially those with regional impact.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8</a:t>
            </a:fld>
            <a:endParaRPr lang="en-US"/>
          </a:p>
        </p:txBody>
      </p:sp>
    </p:spTree>
    <p:extLst>
      <p:ext uri="{BB962C8B-B14F-4D97-AF65-F5344CB8AC3E}">
        <p14:creationId xmlns:p14="http://schemas.microsoft.com/office/powerpoint/2010/main" val="257000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of these documents are on</a:t>
            </a:r>
            <a:r>
              <a:rPr lang="en-US" sz="1200" kern="1200" baseline="0" dirty="0" smtClean="0">
                <a:solidFill>
                  <a:schemeClr val="tx1"/>
                </a:solidFill>
                <a:effectLst/>
                <a:latin typeface="+mn-lt"/>
                <a:ea typeface="+mn-ea"/>
                <a:cs typeface="+mn-cs"/>
              </a:rPr>
              <a:t> the SEMN DHC </a:t>
            </a:r>
            <a:r>
              <a:rPr lang="en-US" sz="1200" kern="1200" baseline="0" dirty="0" err="1" smtClean="0">
                <a:solidFill>
                  <a:schemeClr val="tx1"/>
                </a:solidFill>
                <a:effectLst/>
                <a:latin typeface="+mn-lt"/>
                <a:ea typeface="+mn-ea"/>
                <a:cs typeface="+mn-cs"/>
              </a:rPr>
              <a:t>Webiste</a:t>
            </a:r>
            <a:r>
              <a:rPr lang="en-US" sz="1200" kern="1200" baseline="0" dirty="0" smtClean="0">
                <a:solidFill>
                  <a:schemeClr val="tx1"/>
                </a:solidFill>
                <a:effectLst/>
                <a:latin typeface="+mn-lt"/>
                <a:ea typeface="+mn-ea"/>
                <a:cs typeface="+mn-cs"/>
              </a:rPr>
              <a:t> or can be obtained by request. </a:t>
            </a:r>
          </a:p>
          <a:p>
            <a:r>
              <a:rPr lang="en-US" sz="1200" kern="1200" dirty="0" smtClean="0">
                <a:solidFill>
                  <a:schemeClr val="tx1"/>
                </a:solidFill>
                <a:effectLst/>
                <a:latin typeface="+mn-lt"/>
                <a:ea typeface="+mn-ea"/>
                <a:cs typeface="+mn-cs"/>
              </a:rPr>
              <a:t>What we have been</a:t>
            </a:r>
            <a:r>
              <a:rPr lang="en-US" sz="1200" kern="1200" baseline="0" dirty="0" smtClean="0">
                <a:solidFill>
                  <a:schemeClr val="tx1"/>
                </a:solidFill>
                <a:effectLst/>
                <a:latin typeface="+mn-lt"/>
                <a:ea typeface="+mn-ea"/>
                <a:cs typeface="+mn-cs"/>
              </a:rPr>
              <a:t> working on in the last year. </a:t>
            </a:r>
            <a:r>
              <a:rPr lang="en-US" sz="1200" kern="1200" dirty="0" smtClean="0">
                <a:solidFill>
                  <a:schemeClr val="tx1"/>
                </a:solidFill>
                <a:effectLst/>
                <a:latin typeface="+mn-lt"/>
                <a:ea typeface="+mn-ea"/>
                <a:cs typeface="+mn-cs"/>
              </a:rPr>
              <a:t>Healthcare Multi-Agency Coordination Center (H-MACC)- mainly was updated</a:t>
            </a:r>
            <a:r>
              <a:rPr lang="en-US" sz="1200" kern="1200" baseline="0" dirty="0" smtClean="0">
                <a:solidFill>
                  <a:schemeClr val="tx1"/>
                </a:solidFill>
                <a:effectLst/>
                <a:latin typeface="+mn-lt"/>
                <a:ea typeface="+mn-ea"/>
                <a:cs typeface="+mn-cs"/>
              </a:rPr>
              <a:t> to add LTC Compact language.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EPP: the Strategic Plan document for the DHC was updated with new partners, survey results and identifying gaps with resources and planning.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MYTEP: the Multi-year Training and Exercise Plan is updated annually and we conduct a survey each year of the requested or needed training for coalition members.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Exercises completed: their were several exercises completed this year including the first time LTC Compact Communications Exercise in May, Hospital Surge Exercise in March, and monthly Hospital Compact and EMS HMACC Exercises.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Capabilities survey for each of the disciplines were taken to identify any planning gaps. Each of the Hospital, LTC, Home Health &amp; Hospice, EMS, and Public Health</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Essential elements of information surveys were completed to gather information from the LTC, Home Health &amp; Hospice organizations. This will be used in the next year for upcoming work.</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12</a:t>
            </a:fld>
            <a:endParaRPr lang="en-US"/>
          </a:p>
        </p:txBody>
      </p:sp>
    </p:spTree>
    <p:extLst>
      <p:ext uri="{BB962C8B-B14F-4D97-AF65-F5344CB8AC3E}">
        <p14:creationId xmlns:p14="http://schemas.microsoft.com/office/powerpoint/2010/main" val="409180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grant year the</a:t>
            </a:r>
            <a:r>
              <a:rPr lang="en-US" baseline="0" dirty="0" smtClean="0"/>
              <a:t> DHC will be working on developing the pediatric surge plan based on the guidelines from the State Pediatric Plan.</a:t>
            </a:r>
          </a:p>
          <a:p>
            <a:endParaRPr lang="en-US" baseline="0" dirty="0" smtClean="0"/>
          </a:p>
          <a:p>
            <a:r>
              <a:rPr lang="en-US" baseline="0" dirty="0" smtClean="0"/>
              <a:t>The MCI Plan will be updated to include an updated burn surge annex.</a:t>
            </a:r>
          </a:p>
          <a:p>
            <a:endParaRPr lang="en-US" baseline="0" dirty="0" smtClean="0"/>
          </a:p>
          <a:p>
            <a:r>
              <a:rPr lang="en-US" baseline="0" dirty="0" smtClean="0"/>
              <a:t>The LTC DPW will be busy developing regional guidelines for evacuation, receiving facilities and transportation resource lists.</a:t>
            </a:r>
          </a:p>
          <a:p>
            <a:endParaRPr lang="en-US" baseline="0" dirty="0" smtClean="0"/>
          </a:p>
          <a:p>
            <a:r>
              <a:rPr lang="en-US" baseline="0" dirty="0" smtClean="0"/>
              <a:t>We are happy to note the State of Minnesota Department of Health has approved our </a:t>
            </a:r>
            <a:r>
              <a:rPr lang="en-US" baseline="0" dirty="0" err="1" smtClean="0"/>
              <a:t>workplan</a:t>
            </a:r>
            <a:r>
              <a:rPr lang="en-US" baseline="0" dirty="0" smtClean="0"/>
              <a:t> for the next grant cycle and the grant contract is out for signature now.</a:t>
            </a:r>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13</a:t>
            </a:fld>
            <a:endParaRPr lang="en-US"/>
          </a:p>
        </p:txBody>
      </p:sp>
    </p:spTree>
    <p:extLst>
      <p:ext uri="{BB962C8B-B14F-4D97-AF65-F5344CB8AC3E}">
        <p14:creationId xmlns:p14="http://schemas.microsoft.com/office/powerpoint/2010/main" val="165758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ask of you as being active members of </a:t>
            </a:r>
            <a:r>
              <a:rPr lang="en-US" smtClean="0"/>
              <a:t>the Coalition.</a:t>
            </a:r>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14</a:t>
            </a:fld>
            <a:endParaRPr lang="en-US"/>
          </a:p>
        </p:txBody>
      </p:sp>
    </p:spTree>
    <p:extLst>
      <p:ext uri="{BB962C8B-B14F-4D97-AF65-F5344CB8AC3E}">
        <p14:creationId xmlns:p14="http://schemas.microsoft.com/office/powerpoint/2010/main" val="149674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advisory committee members represent the broader coalition</a:t>
            </a:r>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15</a:t>
            </a:fld>
            <a:endParaRPr lang="en-US"/>
          </a:p>
        </p:txBody>
      </p:sp>
    </p:spTree>
    <p:extLst>
      <p:ext uri="{BB962C8B-B14F-4D97-AF65-F5344CB8AC3E}">
        <p14:creationId xmlns:p14="http://schemas.microsoft.com/office/powerpoint/2010/main" val="100109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Coalition establishes and elects a multi-disciplinary Advisory (Executive) Committee to facilitate multi-disciplinary preparedness and sharing good and best practices.  The Disaster Health Coalition Advisory Committee consists of representatives from the following disciplines.</a:t>
            </a:r>
          </a:p>
          <a:p>
            <a:pPr lvl="0"/>
            <a:r>
              <a:rPr lang="en-US" sz="1200" kern="1200" dirty="0" smtClean="0">
                <a:solidFill>
                  <a:schemeClr val="tx1"/>
                </a:solidFill>
                <a:effectLst/>
                <a:latin typeface="+mn-lt"/>
                <a:ea typeface="+mn-ea"/>
                <a:cs typeface="+mn-cs"/>
              </a:rPr>
              <a:t>Hospitals (Three Representatives: Mayo Clinic Rochester, Mayo Clinic Health System Hospital, Non-Mayo Clinic Hospital)</a:t>
            </a:r>
          </a:p>
          <a:p>
            <a:pPr lvl="0"/>
            <a:r>
              <a:rPr lang="en-US" sz="1200" kern="1200" dirty="0" smtClean="0">
                <a:solidFill>
                  <a:schemeClr val="tx1"/>
                </a:solidFill>
                <a:effectLst/>
                <a:latin typeface="+mn-lt"/>
                <a:ea typeface="+mn-ea"/>
                <a:cs typeface="+mn-cs"/>
              </a:rPr>
              <a:t>Emergency Medical Services (Two Representatives)</a:t>
            </a:r>
          </a:p>
          <a:p>
            <a:pPr lvl="0"/>
            <a:r>
              <a:rPr lang="en-US" sz="1200" kern="1200" dirty="0" smtClean="0">
                <a:solidFill>
                  <a:schemeClr val="tx1"/>
                </a:solidFill>
                <a:effectLst/>
                <a:latin typeface="+mn-lt"/>
                <a:ea typeface="+mn-ea"/>
                <a:cs typeface="+mn-cs"/>
              </a:rPr>
              <a:t>Local Public Health Agencies (Two Representatives)</a:t>
            </a:r>
          </a:p>
          <a:p>
            <a:pPr lvl="0"/>
            <a:r>
              <a:rPr lang="en-US" sz="1200" kern="1200" dirty="0" smtClean="0">
                <a:solidFill>
                  <a:schemeClr val="tx1"/>
                </a:solidFill>
                <a:effectLst/>
                <a:latin typeface="+mn-lt"/>
                <a:ea typeface="+mn-ea"/>
                <a:cs typeface="+mn-cs"/>
              </a:rPr>
              <a:t>Long Term Care Facilities (Two Representatives: Skilled Nursing Facility, Other Long Term Care Facility)</a:t>
            </a:r>
          </a:p>
          <a:p>
            <a:pPr lvl="0"/>
            <a:r>
              <a:rPr lang="en-US" sz="1200" kern="1200" dirty="0" smtClean="0">
                <a:solidFill>
                  <a:schemeClr val="tx1"/>
                </a:solidFill>
                <a:effectLst/>
                <a:latin typeface="+mn-lt"/>
                <a:ea typeface="+mn-ea"/>
                <a:cs typeface="+mn-cs"/>
              </a:rPr>
              <a:t>Region 1 Emergency Management Joint Powers Board (Two Representatives)</a:t>
            </a:r>
          </a:p>
          <a:p>
            <a:pPr lvl="0"/>
            <a:r>
              <a:rPr lang="en-US" sz="1200" kern="1200" dirty="0" smtClean="0">
                <a:solidFill>
                  <a:schemeClr val="tx1"/>
                </a:solidFill>
                <a:effectLst/>
                <a:latin typeface="+mn-lt"/>
                <a:ea typeface="+mn-ea"/>
                <a:cs typeface="+mn-cs"/>
              </a:rPr>
              <a:t>Southern MN VOAD (One Representative)</a:t>
            </a:r>
          </a:p>
          <a:p>
            <a:pPr lvl="0"/>
            <a:r>
              <a:rPr lang="en-US" sz="1200" kern="1200" dirty="0" smtClean="0">
                <a:solidFill>
                  <a:schemeClr val="tx1"/>
                </a:solidFill>
                <a:effectLst/>
                <a:latin typeface="+mn-lt"/>
                <a:ea typeface="+mn-ea"/>
                <a:cs typeface="+mn-cs"/>
              </a:rPr>
              <a:t>Community Health Center (One Representative)</a:t>
            </a:r>
          </a:p>
          <a:p>
            <a:pPr lvl="0"/>
            <a:r>
              <a:rPr lang="en-US" sz="1200" kern="1200" dirty="0" smtClean="0">
                <a:solidFill>
                  <a:schemeClr val="tx1"/>
                </a:solidFill>
                <a:effectLst/>
                <a:latin typeface="+mn-lt"/>
                <a:ea typeface="+mn-ea"/>
                <a:cs typeface="+mn-cs"/>
              </a:rPr>
              <a:t>Behavioral Health Agency (One Representative)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Advisory Committee leadership includes a Chair, Vice-Chair.  Leadership roles are elected for a two-year term.  Nominations are solicited beginning October of the election year, with a vote occurring in December of the election year and assumption of duties in the following January.  Typically, the Vice-Chair will ascend to the Chair role.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 Officio members include:</a:t>
            </a:r>
          </a:p>
          <a:p>
            <a:pPr lvl="0"/>
            <a:r>
              <a:rPr lang="en-US" sz="1200" kern="1200" dirty="0" smtClean="0">
                <a:solidFill>
                  <a:schemeClr val="tx1"/>
                </a:solidFill>
                <a:effectLst/>
                <a:latin typeface="+mn-lt"/>
                <a:ea typeface="+mn-ea"/>
                <a:cs typeface="+mn-cs"/>
              </a:rPr>
              <a:t>Advisory Committee Secretary (Regional Healthcare Preparedness Coordinator provided by the fiscal agent)</a:t>
            </a:r>
          </a:p>
          <a:p>
            <a:pPr lvl="0"/>
            <a:r>
              <a:rPr lang="en-US" sz="1200" kern="1200" dirty="0" smtClean="0">
                <a:solidFill>
                  <a:schemeClr val="tx1"/>
                </a:solidFill>
                <a:effectLst/>
                <a:latin typeface="+mn-lt"/>
                <a:ea typeface="+mn-ea"/>
                <a:cs typeface="+mn-cs"/>
              </a:rPr>
              <a:t>MN Region 1 Homeland Security &amp; Emergency Management Coordinator</a:t>
            </a:r>
          </a:p>
          <a:p>
            <a:pPr lvl="0"/>
            <a:r>
              <a:rPr lang="en-US" sz="1200" kern="1200" dirty="0" smtClean="0">
                <a:solidFill>
                  <a:schemeClr val="tx1"/>
                </a:solidFill>
                <a:effectLst/>
                <a:latin typeface="+mn-lt"/>
                <a:ea typeface="+mn-ea"/>
                <a:cs typeface="+mn-cs"/>
              </a:rPr>
              <a:t>EMS Regulatory Board Specialist</a:t>
            </a:r>
          </a:p>
          <a:p>
            <a:pPr lvl="0"/>
            <a:r>
              <a:rPr lang="en-US" sz="1200" kern="1200" dirty="0" smtClean="0">
                <a:solidFill>
                  <a:schemeClr val="tx1"/>
                </a:solidFill>
                <a:effectLst/>
                <a:latin typeface="+mn-lt"/>
                <a:ea typeface="+mn-ea"/>
                <a:cs typeface="+mn-cs"/>
              </a:rPr>
              <a:t>MDH Regional Public Health Coordinator</a:t>
            </a:r>
          </a:p>
          <a:p>
            <a:pPr lvl="0"/>
            <a:r>
              <a:rPr lang="en-US" sz="1200" kern="1200" dirty="0" smtClean="0">
                <a:solidFill>
                  <a:schemeClr val="tx1"/>
                </a:solidFill>
                <a:effectLst/>
                <a:latin typeface="+mn-lt"/>
                <a:ea typeface="+mn-ea"/>
                <a:cs typeface="+mn-cs"/>
              </a:rPr>
              <a:t>SE EMS Program Director</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E5218BF-9549-4376-AE29-8062FCA52078}" type="slidenum">
              <a:rPr lang="en-US" smtClean="0"/>
              <a:pPr>
                <a:defRPr/>
              </a:pPr>
              <a:t>16</a:t>
            </a:fld>
            <a:endParaRPr lang="en-US"/>
          </a:p>
        </p:txBody>
      </p:sp>
    </p:spTree>
    <p:extLst>
      <p:ext uri="{BB962C8B-B14F-4D97-AF65-F5344CB8AC3E}">
        <p14:creationId xmlns:p14="http://schemas.microsoft.com/office/powerpoint/2010/main" val="94638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D78F0A-4CD2-4BB8-BE25-B8A286010077}" type="datetimeFigureOut">
              <a:rPr lang="en-US"/>
              <a:pPr>
                <a:defRPr/>
              </a:pPr>
              <a:t>6/10/2019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669F45-055B-4F5A-A85B-7C6DAAD4D6BD}" type="slidenum">
              <a:rPr lang="en-US"/>
              <a:pPr>
                <a:defRPr/>
              </a:pPr>
              <a:t>‹#›</a:t>
            </a:fld>
            <a:endParaRPr lang="en-US"/>
          </a:p>
        </p:txBody>
      </p:sp>
    </p:spTree>
    <p:extLst>
      <p:ext uri="{BB962C8B-B14F-4D97-AF65-F5344CB8AC3E}">
        <p14:creationId xmlns:p14="http://schemas.microsoft.com/office/powerpoint/2010/main" val="339414865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50DCE6-E74A-462D-A513-FBBB7E8190F2}" type="datetimeFigureOut">
              <a:rPr lang="en-US"/>
              <a:pPr>
                <a:defRPr/>
              </a:pPr>
              <a:t>6/10/2019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17B7C1-10AB-423A-88F2-113AE8C3D38B}" type="slidenum">
              <a:rPr lang="en-US"/>
              <a:pPr>
                <a:defRPr/>
              </a:pPr>
              <a:t>‹#›</a:t>
            </a:fld>
            <a:endParaRPr lang="en-US"/>
          </a:p>
        </p:txBody>
      </p:sp>
    </p:spTree>
    <p:extLst>
      <p:ext uri="{BB962C8B-B14F-4D97-AF65-F5344CB8AC3E}">
        <p14:creationId xmlns:p14="http://schemas.microsoft.com/office/powerpoint/2010/main" val="1175834090"/>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419E33-6AAA-44B0-B031-A9F3FEA7DC04}" type="datetimeFigureOut">
              <a:rPr lang="en-US"/>
              <a:pPr>
                <a:defRPr/>
              </a:pPr>
              <a:t>6/10/2019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1397B7-9361-4AB4-BC68-E4F0CD84BC23}" type="slidenum">
              <a:rPr lang="en-US"/>
              <a:pPr>
                <a:defRPr/>
              </a:pPr>
              <a:t>‹#›</a:t>
            </a:fld>
            <a:endParaRPr lang="en-US"/>
          </a:p>
        </p:txBody>
      </p:sp>
    </p:spTree>
    <p:extLst>
      <p:ext uri="{BB962C8B-B14F-4D97-AF65-F5344CB8AC3E}">
        <p14:creationId xmlns:p14="http://schemas.microsoft.com/office/powerpoint/2010/main" val="181812799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82E271-4701-43BB-ABCB-7D3D155A2A5A}" type="datetimeFigureOut">
              <a:rPr lang="en-US"/>
              <a:pPr>
                <a:defRPr/>
              </a:pPr>
              <a:t>6/10/2019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BE0CB6-C9C3-47E6-AEA1-9F600F05F977}" type="slidenum">
              <a:rPr lang="en-US"/>
              <a:pPr>
                <a:defRPr/>
              </a:pPr>
              <a:t>‹#›</a:t>
            </a:fld>
            <a:endParaRPr lang="en-US"/>
          </a:p>
        </p:txBody>
      </p:sp>
    </p:spTree>
    <p:extLst>
      <p:ext uri="{BB962C8B-B14F-4D97-AF65-F5344CB8AC3E}">
        <p14:creationId xmlns:p14="http://schemas.microsoft.com/office/powerpoint/2010/main" val="3394342010"/>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C15361-9ED3-443D-A90F-A41BA479118D}" type="datetimeFigureOut">
              <a:rPr lang="en-US"/>
              <a:pPr>
                <a:defRPr/>
              </a:pPr>
              <a:t>6/10/2019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6F9E56-A6F5-41A9-ACE0-0BDC83D07C1B}" type="slidenum">
              <a:rPr lang="en-US"/>
              <a:pPr>
                <a:defRPr/>
              </a:pPr>
              <a:t>‹#›</a:t>
            </a:fld>
            <a:endParaRPr lang="en-US"/>
          </a:p>
        </p:txBody>
      </p:sp>
    </p:spTree>
    <p:extLst>
      <p:ext uri="{BB962C8B-B14F-4D97-AF65-F5344CB8AC3E}">
        <p14:creationId xmlns:p14="http://schemas.microsoft.com/office/powerpoint/2010/main" val="168175838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DEB694-AD27-4B55-B9BC-93E37ACBDC89}" type="datetimeFigureOut">
              <a:rPr lang="en-US"/>
              <a:pPr>
                <a:defRPr/>
              </a:pPr>
              <a:t>6/10/2019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981EBD-5E4B-481C-AD87-19B07A057321}" type="slidenum">
              <a:rPr lang="en-US"/>
              <a:pPr>
                <a:defRPr/>
              </a:pPr>
              <a:t>‹#›</a:t>
            </a:fld>
            <a:endParaRPr lang="en-US"/>
          </a:p>
        </p:txBody>
      </p:sp>
    </p:spTree>
    <p:extLst>
      <p:ext uri="{BB962C8B-B14F-4D97-AF65-F5344CB8AC3E}">
        <p14:creationId xmlns:p14="http://schemas.microsoft.com/office/powerpoint/2010/main" val="3172956368"/>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3664FB-A5B3-40D2-B29C-54F79445A899}" type="datetimeFigureOut">
              <a:rPr lang="en-US"/>
              <a:pPr>
                <a:defRPr/>
              </a:pPr>
              <a:t>6/10/2019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5EBAA6-B9CC-4B18-8010-342C693C7AED}" type="slidenum">
              <a:rPr lang="en-US"/>
              <a:pPr>
                <a:defRPr/>
              </a:pPr>
              <a:t>‹#›</a:t>
            </a:fld>
            <a:endParaRPr lang="en-US"/>
          </a:p>
        </p:txBody>
      </p:sp>
    </p:spTree>
    <p:extLst>
      <p:ext uri="{BB962C8B-B14F-4D97-AF65-F5344CB8AC3E}">
        <p14:creationId xmlns:p14="http://schemas.microsoft.com/office/powerpoint/2010/main" val="1470766016"/>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D70C7-06DC-4E46-845B-DFF570C1FE35}" type="datetimeFigureOut">
              <a:rPr lang="en-US"/>
              <a:pPr>
                <a:defRPr/>
              </a:pPr>
              <a:t>6/10/2019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CDF506-7B43-43EA-932B-C2AC08C0AAC5}" type="slidenum">
              <a:rPr lang="en-US"/>
              <a:pPr>
                <a:defRPr/>
              </a:pPr>
              <a:t>‹#›</a:t>
            </a:fld>
            <a:endParaRPr lang="en-US"/>
          </a:p>
        </p:txBody>
      </p:sp>
    </p:spTree>
    <p:extLst>
      <p:ext uri="{BB962C8B-B14F-4D97-AF65-F5344CB8AC3E}">
        <p14:creationId xmlns:p14="http://schemas.microsoft.com/office/powerpoint/2010/main" val="302778077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66BFE2-639D-4F69-92A3-A69F4D655C4F}" type="datetimeFigureOut">
              <a:rPr lang="en-US"/>
              <a:pPr>
                <a:defRPr/>
              </a:pPr>
              <a:t>6/10/2019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DA7A2D-7D03-4BA4-86BC-FA02D3CA51F9}" type="slidenum">
              <a:rPr lang="en-US"/>
              <a:pPr>
                <a:defRPr/>
              </a:pPr>
              <a:t>‹#›</a:t>
            </a:fld>
            <a:endParaRPr lang="en-US"/>
          </a:p>
        </p:txBody>
      </p:sp>
    </p:spTree>
    <p:extLst>
      <p:ext uri="{BB962C8B-B14F-4D97-AF65-F5344CB8AC3E}">
        <p14:creationId xmlns:p14="http://schemas.microsoft.com/office/powerpoint/2010/main" val="3790662487"/>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3DC447-6DA8-4AC6-A030-D54DB1B802F1}" type="datetimeFigureOut">
              <a:rPr lang="en-US"/>
              <a:pPr>
                <a:defRPr/>
              </a:pPr>
              <a:t>6/10/2019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8C65BC-3F35-4C9B-9786-EB95DE3C96BA}" type="slidenum">
              <a:rPr lang="en-US"/>
              <a:pPr>
                <a:defRPr/>
              </a:pPr>
              <a:t>‹#›</a:t>
            </a:fld>
            <a:endParaRPr lang="en-US"/>
          </a:p>
        </p:txBody>
      </p:sp>
    </p:spTree>
    <p:extLst>
      <p:ext uri="{BB962C8B-B14F-4D97-AF65-F5344CB8AC3E}">
        <p14:creationId xmlns:p14="http://schemas.microsoft.com/office/powerpoint/2010/main" val="2338869013"/>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E255CA-DF3D-490D-9EBD-A66B7A57EE45}" type="datetimeFigureOut">
              <a:rPr lang="en-US"/>
              <a:pPr>
                <a:defRPr/>
              </a:pPr>
              <a:t>6/10/2019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17CB0B-F49E-4B33-AB8B-EB0FE46AEF21}" type="slidenum">
              <a:rPr lang="en-US"/>
              <a:pPr>
                <a:defRPr/>
              </a:pPr>
              <a:t>‹#›</a:t>
            </a:fld>
            <a:endParaRPr lang="en-US"/>
          </a:p>
        </p:txBody>
      </p:sp>
    </p:spTree>
    <p:extLst>
      <p:ext uri="{BB962C8B-B14F-4D97-AF65-F5344CB8AC3E}">
        <p14:creationId xmlns:p14="http://schemas.microsoft.com/office/powerpoint/2010/main" val="129940593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43000">
              <a:schemeClr val="accent3"/>
            </a:gs>
            <a:gs pos="100000">
              <a:schemeClr val="accent1">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95E587-13A7-41D2-8DF3-DA3DDB623DCE}" type="datetimeFigureOut">
              <a:rPr lang="en-US"/>
              <a:pPr>
                <a:defRPr/>
              </a:pPr>
              <a:t>6/10/2019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CEA9F6-3E99-40E6-8AB1-E040FB69792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457200" rtl="0" eaLnBrk="0" fontAlgn="base" hangingPunct="0">
        <a:spcBef>
          <a:spcPct val="0"/>
        </a:spcBef>
        <a:spcAft>
          <a:spcPct val="0"/>
        </a:spcAft>
        <a:defRPr sz="4400" b="1" kern="1200">
          <a:solidFill>
            <a:schemeClr val="tx1"/>
          </a:solidFill>
          <a:effectLst>
            <a:outerShdw blurRad="38100" dist="38100" dir="2700000" algn="tl">
              <a:srgbClr val="000000">
                <a:alpha val="43137"/>
              </a:srgbClr>
            </a:outerShdw>
          </a:effectLst>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emndh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39193" y="3012377"/>
            <a:ext cx="8174218" cy="2453628"/>
          </a:xfrm>
        </p:spPr>
        <p:txBody>
          <a:bodyPr/>
          <a:lstStyle/>
          <a:p>
            <a:pPr eaLnBrk="1" hangingPunct="1"/>
            <a:r>
              <a:rPr lang="en-US" altLang="en-US" sz="5400" dirty="0" smtClean="0">
                <a:solidFill>
                  <a:schemeClr val="accent6">
                    <a:lumMod val="50000"/>
                  </a:schemeClr>
                </a:solidFill>
              </a:rPr>
              <a:t>Coalition Symposium </a:t>
            </a:r>
            <a:r>
              <a:rPr lang="en-US" altLang="en-US" sz="5400" dirty="0">
                <a:solidFill>
                  <a:schemeClr val="accent6">
                    <a:lumMod val="50000"/>
                  </a:schemeClr>
                </a:solidFill>
              </a:rPr>
              <a:t>Welcome</a:t>
            </a:r>
            <a:br>
              <a:rPr lang="en-US" altLang="en-US" sz="5400" dirty="0">
                <a:solidFill>
                  <a:schemeClr val="accent6">
                    <a:lumMod val="50000"/>
                  </a:schemeClr>
                </a:solidFill>
              </a:rPr>
            </a:br>
            <a:endParaRPr lang="en-US" altLang="en-US" sz="5400" dirty="0">
              <a:solidFill>
                <a:schemeClr val="accent6">
                  <a:lumMod val="50000"/>
                </a:schemeClr>
              </a:solidFill>
            </a:endParaRPr>
          </a:p>
        </p:txBody>
      </p:sp>
      <p:sp>
        <p:nvSpPr>
          <p:cNvPr id="2051" name="Subtitle 2"/>
          <p:cNvSpPr>
            <a:spLocks noGrp="1"/>
          </p:cNvSpPr>
          <p:nvPr>
            <p:ph type="subTitle" idx="1"/>
          </p:nvPr>
        </p:nvSpPr>
        <p:spPr>
          <a:xfrm>
            <a:off x="639193" y="5278997"/>
            <a:ext cx="8107932" cy="766696"/>
          </a:xfrm>
        </p:spPr>
        <p:txBody>
          <a:bodyPr/>
          <a:lstStyle/>
          <a:p>
            <a:pPr eaLnBrk="1" hangingPunct="1">
              <a:lnSpc>
                <a:spcPct val="80000"/>
              </a:lnSpc>
            </a:pPr>
            <a:r>
              <a:rPr lang="en-US" altLang="en-US" sz="5400" b="1" dirty="0">
                <a:solidFill>
                  <a:schemeClr val="accent6">
                    <a:lumMod val="50000"/>
                  </a:schemeClr>
                </a:solidFill>
                <a:latin typeface="+mj-lt"/>
                <a:ea typeface="+mj-ea"/>
                <a:cs typeface="+mj-cs"/>
              </a:rPr>
              <a:t>June 11, 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49" y="169197"/>
            <a:ext cx="8448675" cy="246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459792"/>
            <a:ext cx="9144000" cy="3982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6">
                    <a:lumMod val="50000"/>
                  </a:schemeClr>
                </a:solidFill>
              </a:rPr>
              <a:t>Vision</a:t>
            </a:r>
          </a:p>
        </p:txBody>
      </p:sp>
      <p:sp>
        <p:nvSpPr>
          <p:cNvPr id="3" name="Content Placeholder 2"/>
          <p:cNvSpPr>
            <a:spLocks noGrp="1"/>
          </p:cNvSpPr>
          <p:nvPr>
            <p:ph idx="1"/>
          </p:nvPr>
        </p:nvSpPr>
        <p:spPr/>
        <p:txBody>
          <a:bodyPr/>
          <a:lstStyle/>
          <a:p>
            <a:r>
              <a:rPr lang="en-US" dirty="0">
                <a:solidFill>
                  <a:schemeClr val="accent6">
                    <a:lumMod val="50000"/>
                  </a:schemeClr>
                </a:solidFill>
                <a:effectLst/>
              </a:rPr>
              <a:t>T</a:t>
            </a:r>
            <a:r>
              <a:rPr lang="en-US" dirty="0" smtClean="0">
                <a:solidFill>
                  <a:schemeClr val="accent6">
                    <a:lumMod val="50000"/>
                  </a:schemeClr>
                </a:solidFill>
                <a:effectLst/>
              </a:rPr>
              <a:t>hrough </a:t>
            </a:r>
            <a:r>
              <a:rPr lang="en-US" dirty="0">
                <a:solidFill>
                  <a:schemeClr val="accent6">
                    <a:lumMod val="50000"/>
                  </a:schemeClr>
                </a:solidFill>
                <a:effectLst/>
              </a:rPr>
              <a:t>cooperation and collaboration, to provide a forum to support Coalition partners in achieving </a:t>
            </a:r>
            <a:r>
              <a:rPr lang="en-US" dirty="0" smtClean="0">
                <a:solidFill>
                  <a:schemeClr val="accent6">
                    <a:lumMod val="50000"/>
                  </a:schemeClr>
                </a:solidFill>
                <a:effectLst/>
              </a:rPr>
              <a:t>effective </a:t>
            </a:r>
            <a:r>
              <a:rPr lang="en-US" dirty="0">
                <a:solidFill>
                  <a:schemeClr val="accent6">
                    <a:lumMod val="50000"/>
                  </a:schemeClr>
                </a:solidFill>
                <a:effectLst/>
              </a:rPr>
              <a:t>health and medical response and recovery capabilities. </a:t>
            </a:r>
            <a:endParaRPr lang="en-US" dirty="0">
              <a:solidFill>
                <a:schemeClr val="accent6">
                  <a:lumMod val="50000"/>
                </a:schemeClr>
              </a:solidFill>
            </a:endParaRPr>
          </a:p>
          <a:p>
            <a:endParaRPr lang="en-US" dirty="0"/>
          </a:p>
        </p:txBody>
      </p:sp>
      <p:pic>
        <p:nvPicPr>
          <p:cNvPr id="4100" name="Picture 4" descr="C:\Users\m157330\AppData\Local\Microsoft\Windows\INetCache\IE\D6X9NFW4\Partnership-page-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912" y="4160798"/>
            <a:ext cx="2774175" cy="242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51235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Who we serve</a:t>
            </a:r>
            <a:endParaRPr lang="en-US" dirty="0">
              <a:solidFill>
                <a:schemeClr val="accent6">
                  <a:lumMod val="50000"/>
                </a:schemeClr>
              </a:solidFill>
            </a:endParaRPr>
          </a:p>
        </p:txBody>
      </p:sp>
      <p:sp>
        <p:nvSpPr>
          <p:cNvPr id="3" name="Content Placeholder 2"/>
          <p:cNvSpPr>
            <a:spLocks noGrp="1"/>
          </p:cNvSpPr>
          <p:nvPr>
            <p:ph idx="1"/>
          </p:nvPr>
        </p:nvSpPr>
        <p:spPr>
          <a:xfrm>
            <a:off x="457200" y="1252960"/>
            <a:ext cx="8229600" cy="4525963"/>
          </a:xfrm>
        </p:spPr>
        <p:txBody>
          <a:bodyPr/>
          <a:lstStyle/>
          <a:p>
            <a:r>
              <a:rPr lang="en-US" dirty="0" smtClean="0">
                <a:solidFill>
                  <a:schemeClr val="accent6">
                    <a:lumMod val="50000"/>
                  </a:schemeClr>
                </a:solidFill>
                <a:effectLst/>
              </a:rPr>
              <a:t>The SEMN Disaster Health Coalition supports health and medical preparedness across southeastern Minnesota, which includes the following 11 counties: </a:t>
            </a:r>
          </a:p>
        </p:txBody>
      </p:sp>
      <p:pic>
        <p:nvPicPr>
          <p:cNvPr id="5" name="Picture 4"/>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085009" y="3479165"/>
            <a:ext cx="5305425" cy="3378835"/>
          </a:xfrm>
          <a:prstGeom prst="rect">
            <a:avLst/>
          </a:prstGeom>
          <a:solidFill>
            <a:schemeClr val="tx1"/>
          </a:solidFill>
        </p:spPr>
      </p:pic>
    </p:spTree>
    <p:extLst>
      <p:ext uri="{BB962C8B-B14F-4D97-AF65-F5344CB8AC3E}">
        <p14:creationId xmlns:p14="http://schemas.microsoft.com/office/powerpoint/2010/main" val="2233449878"/>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lnSpc>
                <a:spcPct val="80000"/>
              </a:lnSpc>
              <a:spcBef>
                <a:spcPct val="20000"/>
              </a:spcBef>
            </a:pPr>
            <a:r>
              <a:rPr lang="en-US" dirty="0" smtClean="0">
                <a:solidFill>
                  <a:schemeClr val="accent6">
                    <a:lumMod val="50000"/>
                  </a:schemeClr>
                </a:solidFill>
              </a:rPr>
              <a:t>Work Accomplished</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a:solidFill>
                  <a:schemeClr val="accent6">
                    <a:lumMod val="50000"/>
                  </a:schemeClr>
                </a:solidFill>
                <a:effectLst/>
              </a:rPr>
              <a:t>H-MACC g</a:t>
            </a:r>
            <a:r>
              <a:rPr lang="en-US" dirty="0" smtClean="0">
                <a:solidFill>
                  <a:schemeClr val="accent6">
                    <a:lumMod val="50000"/>
                  </a:schemeClr>
                </a:solidFill>
                <a:effectLst/>
              </a:rPr>
              <a:t>uidelines updated</a:t>
            </a:r>
            <a:endParaRPr lang="en-US" dirty="0">
              <a:solidFill>
                <a:schemeClr val="accent6">
                  <a:lumMod val="50000"/>
                </a:schemeClr>
              </a:solidFill>
              <a:effectLst/>
            </a:endParaRPr>
          </a:p>
          <a:p>
            <a:r>
              <a:rPr lang="en-US" dirty="0">
                <a:solidFill>
                  <a:schemeClr val="accent6">
                    <a:lumMod val="50000"/>
                  </a:schemeClr>
                </a:solidFill>
                <a:effectLst/>
              </a:rPr>
              <a:t>Emergency </a:t>
            </a:r>
            <a:r>
              <a:rPr lang="en-US" dirty="0" smtClean="0">
                <a:solidFill>
                  <a:schemeClr val="accent6">
                    <a:lumMod val="50000"/>
                  </a:schemeClr>
                </a:solidFill>
                <a:effectLst/>
              </a:rPr>
              <a:t>preparedness plan updated</a:t>
            </a:r>
            <a:endParaRPr lang="en-US" dirty="0">
              <a:solidFill>
                <a:schemeClr val="accent6">
                  <a:lumMod val="50000"/>
                </a:schemeClr>
              </a:solidFill>
              <a:effectLst/>
            </a:endParaRPr>
          </a:p>
          <a:p>
            <a:r>
              <a:rPr lang="en-US" dirty="0">
                <a:solidFill>
                  <a:schemeClr val="accent6">
                    <a:lumMod val="50000"/>
                  </a:schemeClr>
                </a:solidFill>
                <a:effectLst/>
              </a:rPr>
              <a:t>Exercise </a:t>
            </a:r>
            <a:r>
              <a:rPr lang="en-US" dirty="0" smtClean="0">
                <a:solidFill>
                  <a:schemeClr val="accent6">
                    <a:lumMod val="50000"/>
                  </a:schemeClr>
                </a:solidFill>
                <a:effectLst/>
              </a:rPr>
              <a:t>plan updated</a:t>
            </a:r>
          </a:p>
          <a:p>
            <a:r>
              <a:rPr lang="en-US" dirty="0" smtClean="0">
                <a:solidFill>
                  <a:schemeClr val="accent6">
                    <a:lumMod val="50000"/>
                  </a:schemeClr>
                </a:solidFill>
                <a:effectLst/>
              </a:rPr>
              <a:t>Exercises completed</a:t>
            </a:r>
          </a:p>
          <a:p>
            <a:r>
              <a:rPr lang="en-US" dirty="0" smtClean="0">
                <a:solidFill>
                  <a:schemeClr val="accent6">
                    <a:lumMod val="50000"/>
                  </a:schemeClr>
                </a:solidFill>
                <a:effectLst/>
              </a:rPr>
              <a:t>Capabilities survey completed</a:t>
            </a:r>
          </a:p>
          <a:p>
            <a:r>
              <a:rPr lang="en-US" dirty="0" smtClean="0">
                <a:solidFill>
                  <a:schemeClr val="accent6">
                    <a:lumMod val="50000"/>
                  </a:schemeClr>
                </a:solidFill>
                <a:effectLst/>
              </a:rPr>
              <a:t>Essential elements of information gathered</a:t>
            </a:r>
            <a:endParaRPr lang="en-US" dirty="0">
              <a:solidFill>
                <a:schemeClr val="accent6">
                  <a:lumMod val="50000"/>
                </a:schemeClr>
              </a:solidFill>
              <a:effectLst/>
            </a:endParaRPr>
          </a:p>
          <a:p>
            <a:endParaRPr lang="en-US" dirty="0"/>
          </a:p>
        </p:txBody>
      </p:sp>
    </p:spTree>
    <p:extLst>
      <p:ext uri="{BB962C8B-B14F-4D97-AF65-F5344CB8AC3E}">
        <p14:creationId xmlns:p14="http://schemas.microsoft.com/office/powerpoint/2010/main" val="4067210451"/>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lnSpc>
                <a:spcPct val="80000"/>
              </a:lnSpc>
              <a:spcBef>
                <a:spcPct val="20000"/>
              </a:spcBef>
            </a:pPr>
            <a:r>
              <a:rPr lang="en-US" dirty="0">
                <a:solidFill>
                  <a:schemeClr val="accent6">
                    <a:lumMod val="50000"/>
                  </a:schemeClr>
                </a:solidFill>
              </a:rPr>
              <a:t>Upcoming Work</a:t>
            </a:r>
          </a:p>
        </p:txBody>
      </p:sp>
      <p:sp>
        <p:nvSpPr>
          <p:cNvPr id="3" name="Content Placeholder 2"/>
          <p:cNvSpPr>
            <a:spLocks noGrp="1"/>
          </p:cNvSpPr>
          <p:nvPr>
            <p:ph idx="1"/>
          </p:nvPr>
        </p:nvSpPr>
        <p:spPr/>
        <p:txBody>
          <a:bodyPr/>
          <a:lstStyle/>
          <a:p>
            <a:r>
              <a:rPr lang="en-US" dirty="0">
                <a:solidFill>
                  <a:schemeClr val="accent6">
                    <a:lumMod val="50000"/>
                  </a:schemeClr>
                </a:solidFill>
                <a:effectLst/>
              </a:rPr>
              <a:t>Pediatric plan development</a:t>
            </a:r>
          </a:p>
          <a:p>
            <a:r>
              <a:rPr lang="en-US" dirty="0">
                <a:solidFill>
                  <a:schemeClr val="accent6">
                    <a:lumMod val="50000"/>
                  </a:schemeClr>
                </a:solidFill>
                <a:effectLst/>
              </a:rPr>
              <a:t>Burn surge annex update</a:t>
            </a:r>
          </a:p>
          <a:p>
            <a:r>
              <a:rPr lang="en-US" dirty="0">
                <a:solidFill>
                  <a:schemeClr val="accent6">
                    <a:lumMod val="50000"/>
                  </a:schemeClr>
                </a:solidFill>
                <a:effectLst/>
              </a:rPr>
              <a:t>LTC disaster preparedness workgroup</a:t>
            </a:r>
          </a:p>
          <a:p>
            <a:r>
              <a:rPr lang="en-US" dirty="0" err="1">
                <a:solidFill>
                  <a:schemeClr val="accent6">
                    <a:lumMod val="50000"/>
                  </a:schemeClr>
                </a:solidFill>
                <a:effectLst/>
              </a:rPr>
              <a:t>Workplan</a:t>
            </a:r>
            <a:r>
              <a:rPr lang="en-US" dirty="0">
                <a:solidFill>
                  <a:schemeClr val="accent6">
                    <a:lumMod val="50000"/>
                  </a:schemeClr>
                </a:solidFill>
                <a:effectLst/>
              </a:rPr>
              <a:t> approved for </a:t>
            </a:r>
            <a:r>
              <a:rPr lang="en-US" dirty="0" smtClean="0">
                <a:solidFill>
                  <a:schemeClr val="accent6">
                    <a:lumMod val="50000"/>
                  </a:schemeClr>
                </a:solidFill>
                <a:effectLst/>
              </a:rPr>
              <a:t>the next </a:t>
            </a:r>
            <a:r>
              <a:rPr lang="en-US" dirty="0">
                <a:solidFill>
                  <a:schemeClr val="accent6">
                    <a:lumMod val="50000"/>
                  </a:schemeClr>
                </a:solidFill>
                <a:effectLst/>
              </a:rPr>
              <a:t>grant cycle</a:t>
            </a:r>
          </a:p>
        </p:txBody>
      </p:sp>
    </p:spTree>
    <p:extLst>
      <p:ext uri="{BB962C8B-B14F-4D97-AF65-F5344CB8AC3E}">
        <p14:creationId xmlns:p14="http://schemas.microsoft.com/office/powerpoint/2010/main" val="3113775512"/>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your part?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effectLst/>
              </a:rPr>
              <a:t>Review updated documents</a:t>
            </a:r>
          </a:p>
          <a:p>
            <a:pPr lvl="1"/>
            <a:r>
              <a:rPr lang="en-US" dirty="0" smtClean="0">
                <a:solidFill>
                  <a:schemeClr val="bg1"/>
                </a:solidFill>
                <a:effectLst/>
              </a:rPr>
              <a:t>Provide feedback</a:t>
            </a:r>
          </a:p>
          <a:p>
            <a:pPr lvl="1"/>
            <a:r>
              <a:rPr lang="en-US" dirty="0" smtClean="0">
                <a:solidFill>
                  <a:schemeClr val="bg1"/>
                </a:solidFill>
                <a:effectLst/>
              </a:rPr>
              <a:t>Include in local plans</a:t>
            </a:r>
          </a:p>
          <a:p>
            <a:r>
              <a:rPr lang="en-US" dirty="0" smtClean="0">
                <a:solidFill>
                  <a:schemeClr val="bg1"/>
                </a:solidFill>
                <a:effectLst/>
              </a:rPr>
              <a:t>Train staff about regional resources</a:t>
            </a:r>
          </a:p>
          <a:p>
            <a:r>
              <a:rPr lang="en-US" dirty="0" smtClean="0">
                <a:solidFill>
                  <a:schemeClr val="bg1"/>
                </a:solidFill>
                <a:effectLst/>
              </a:rPr>
              <a:t>Update your facilities contact information</a:t>
            </a:r>
          </a:p>
          <a:p>
            <a:r>
              <a:rPr lang="en-US" dirty="0">
                <a:solidFill>
                  <a:schemeClr val="bg1"/>
                </a:solidFill>
                <a:effectLst/>
              </a:rPr>
              <a:t>Volunteer </a:t>
            </a:r>
            <a:r>
              <a:rPr lang="en-US" dirty="0" smtClean="0">
                <a:solidFill>
                  <a:schemeClr val="bg1"/>
                </a:solidFill>
                <a:effectLst/>
              </a:rPr>
              <a:t>to serve in </a:t>
            </a:r>
            <a:r>
              <a:rPr lang="en-US" dirty="0">
                <a:solidFill>
                  <a:schemeClr val="bg1"/>
                </a:solidFill>
                <a:effectLst/>
              </a:rPr>
              <a:t>coalition </a:t>
            </a:r>
            <a:r>
              <a:rPr lang="en-US" dirty="0" smtClean="0">
                <a:solidFill>
                  <a:schemeClr val="bg1"/>
                </a:solidFill>
                <a:effectLst/>
              </a:rPr>
              <a:t>leadership </a:t>
            </a:r>
            <a:r>
              <a:rPr lang="en-US" sz="1800" i="1" dirty="0" smtClean="0">
                <a:solidFill>
                  <a:schemeClr val="bg1"/>
                </a:solidFill>
                <a:effectLst/>
              </a:rPr>
              <a:t>(</a:t>
            </a:r>
            <a:r>
              <a:rPr lang="en-US" sz="1800" i="1" dirty="0">
                <a:solidFill>
                  <a:schemeClr val="bg1"/>
                </a:solidFill>
                <a:effectLst/>
              </a:rPr>
              <a:t>talk to Kristen for details)</a:t>
            </a:r>
            <a:endParaRPr lang="en-US" sz="2000" i="1" dirty="0">
              <a:solidFill>
                <a:schemeClr val="bg1"/>
              </a:solidFill>
              <a:effectLst/>
            </a:endParaRPr>
          </a:p>
          <a:p>
            <a:r>
              <a:rPr lang="en-US" dirty="0" smtClean="0">
                <a:solidFill>
                  <a:schemeClr val="bg1"/>
                </a:solidFill>
                <a:effectLst/>
              </a:rPr>
              <a:t>Assess what other assistance you can provide to the coalition</a:t>
            </a:r>
          </a:p>
        </p:txBody>
      </p:sp>
    </p:spTree>
    <p:extLst>
      <p:ext uri="{BB962C8B-B14F-4D97-AF65-F5344CB8AC3E}">
        <p14:creationId xmlns:p14="http://schemas.microsoft.com/office/powerpoint/2010/main" val="2882234622"/>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Governance Structure</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solidFill>
                  <a:schemeClr val="accent6">
                    <a:lumMod val="50000"/>
                  </a:schemeClr>
                </a:solidFill>
                <a:effectLst/>
              </a:rPr>
              <a:t>Advisory Committee</a:t>
            </a:r>
          </a:p>
          <a:p>
            <a:pPr lvl="1"/>
            <a:r>
              <a:rPr lang="en-US" sz="2400" dirty="0" smtClean="0">
                <a:solidFill>
                  <a:schemeClr val="accent6">
                    <a:lumMod val="50000"/>
                  </a:schemeClr>
                </a:solidFill>
                <a:effectLst/>
              </a:rPr>
              <a:t>Reviews Regional Strategic and Operational Plan</a:t>
            </a:r>
          </a:p>
          <a:p>
            <a:pPr lvl="1"/>
            <a:r>
              <a:rPr lang="en-US" sz="2400" dirty="0" smtClean="0">
                <a:solidFill>
                  <a:schemeClr val="accent6">
                    <a:lumMod val="50000"/>
                  </a:schemeClr>
                </a:solidFill>
                <a:effectLst/>
              </a:rPr>
              <a:t>Review Regional Risk Profile</a:t>
            </a:r>
          </a:p>
          <a:p>
            <a:pPr lvl="1"/>
            <a:r>
              <a:rPr lang="en-US" sz="2400" dirty="0" smtClean="0">
                <a:solidFill>
                  <a:schemeClr val="accent6">
                    <a:lumMod val="50000"/>
                  </a:schemeClr>
                </a:solidFill>
                <a:effectLst/>
              </a:rPr>
              <a:t>Review and approve Regional Guidelines</a:t>
            </a:r>
            <a:endParaRPr lang="en-US" dirty="0" smtClean="0">
              <a:solidFill>
                <a:schemeClr val="accent6">
                  <a:lumMod val="50000"/>
                </a:schemeClr>
              </a:solidFill>
              <a:effectLst/>
            </a:endParaRPr>
          </a:p>
          <a:p>
            <a:r>
              <a:rPr lang="en-US" dirty="0" smtClean="0">
                <a:solidFill>
                  <a:schemeClr val="accent6">
                    <a:lumMod val="50000"/>
                  </a:schemeClr>
                </a:solidFill>
                <a:effectLst/>
              </a:rPr>
              <a:t>Primary Workgroups</a:t>
            </a:r>
          </a:p>
          <a:p>
            <a:pPr lvl="1"/>
            <a:r>
              <a:rPr lang="en-US" sz="2400" dirty="0">
                <a:solidFill>
                  <a:schemeClr val="accent6">
                    <a:lumMod val="50000"/>
                  </a:schemeClr>
                </a:solidFill>
                <a:effectLst/>
              </a:rPr>
              <a:t>P</a:t>
            </a:r>
            <a:r>
              <a:rPr lang="en-US" sz="2400" dirty="0" smtClean="0">
                <a:solidFill>
                  <a:schemeClr val="accent6">
                    <a:lumMod val="50000"/>
                  </a:schemeClr>
                </a:solidFill>
                <a:effectLst/>
              </a:rPr>
              <a:t>rovide </a:t>
            </a:r>
            <a:r>
              <a:rPr lang="en-US" sz="2400" dirty="0">
                <a:solidFill>
                  <a:schemeClr val="accent6">
                    <a:lumMod val="50000"/>
                  </a:schemeClr>
                </a:solidFill>
                <a:effectLst/>
              </a:rPr>
              <a:t>reports and recommendations to the Advisory Committee </a:t>
            </a:r>
          </a:p>
          <a:p>
            <a:pPr lvl="1"/>
            <a:r>
              <a:rPr lang="en-US" sz="2400" dirty="0" smtClean="0">
                <a:solidFill>
                  <a:schemeClr val="accent6">
                    <a:lumMod val="50000"/>
                  </a:schemeClr>
                </a:solidFill>
                <a:effectLst/>
              </a:rPr>
              <a:t>Drive </a:t>
            </a:r>
            <a:r>
              <a:rPr lang="en-US" sz="2400" dirty="0">
                <a:solidFill>
                  <a:schemeClr val="accent6">
                    <a:lumMod val="50000"/>
                  </a:schemeClr>
                </a:solidFill>
                <a:effectLst/>
              </a:rPr>
              <a:t>health and medical preparedness improvements</a:t>
            </a:r>
            <a:endParaRPr lang="en-US" dirty="0" smtClean="0">
              <a:solidFill>
                <a:schemeClr val="accent6">
                  <a:lumMod val="50000"/>
                </a:schemeClr>
              </a:solidFill>
              <a:effectLst/>
            </a:endParaRPr>
          </a:p>
          <a:p>
            <a:pPr lvl="1"/>
            <a:endParaRPr lang="en-US" dirty="0"/>
          </a:p>
        </p:txBody>
      </p:sp>
    </p:spTree>
    <p:extLst>
      <p:ext uri="{BB962C8B-B14F-4D97-AF65-F5344CB8AC3E}">
        <p14:creationId xmlns:p14="http://schemas.microsoft.com/office/powerpoint/2010/main" val="209211594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Advisory Committee</a:t>
            </a:r>
            <a:endParaRPr lang="en-US" dirty="0">
              <a:solidFill>
                <a:schemeClr val="accent6">
                  <a:lumMod val="50000"/>
                </a:schemeClr>
              </a:solidFill>
            </a:endParaRPr>
          </a:p>
        </p:txBody>
      </p:sp>
      <p:sp>
        <p:nvSpPr>
          <p:cNvPr id="3" name="Content Placeholder 2"/>
          <p:cNvSpPr>
            <a:spLocks noGrp="1"/>
          </p:cNvSpPr>
          <p:nvPr>
            <p:ph idx="1"/>
          </p:nvPr>
        </p:nvSpPr>
        <p:spPr>
          <a:xfrm>
            <a:off x="457200" y="1417638"/>
            <a:ext cx="8229600" cy="4525963"/>
          </a:xfrm>
        </p:spPr>
        <p:txBody>
          <a:bodyPr/>
          <a:lstStyle/>
          <a:p>
            <a:pPr marL="0" indent="0">
              <a:buNone/>
            </a:pPr>
            <a:r>
              <a:rPr lang="en-US" sz="2000" dirty="0">
                <a:solidFill>
                  <a:schemeClr val="accent6">
                    <a:lumMod val="50000"/>
                  </a:schemeClr>
                </a:solidFill>
                <a:effectLst/>
              </a:rPr>
              <a:t>The </a:t>
            </a:r>
            <a:r>
              <a:rPr lang="en-US" sz="2000" dirty="0" smtClean="0">
                <a:solidFill>
                  <a:schemeClr val="accent6">
                    <a:lumMod val="50000"/>
                  </a:schemeClr>
                </a:solidFill>
                <a:effectLst/>
              </a:rPr>
              <a:t>Advisory </a:t>
            </a:r>
            <a:r>
              <a:rPr lang="en-US" sz="2000" dirty="0">
                <a:solidFill>
                  <a:schemeClr val="accent6">
                    <a:lumMod val="50000"/>
                  </a:schemeClr>
                </a:solidFill>
                <a:effectLst/>
              </a:rPr>
              <a:t>Committee consists of representatives from the following disciplines.</a:t>
            </a:r>
          </a:p>
          <a:p>
            <a:r>
              <a:rPr lang="en-US" sz="2000" dirty="0">
                <a:solidFill>
                  <a:schemeClr val="accent6">
                    <a:lumMod val="50000"/>
                  </a:schemeClr>
                </a:solidFill>
                <a:effectLst/>
              </a:rPr>
              <a:t>Hospitals (Three Representatives: Mayo Clinic Rochester, Mayo Clinic Health System Hospital, Non-Mayo Clinic Hospital)</a:t>
            </a:r>
          </a:p>
          <a:p>
            <a:r>
              <a:rPr lang="en-US" sz="2000" dirty="0">
                <a:solidFill>
                  <a:schemeClr val="accent6">
                    <a:lumMod val="50000"/>
                  </a:schemeClr>
                </a:solidFill>
                <a:effectLst/>
              </a:rPr>
              <a:t>Emergency Medical Services (Two Representatives)</a:t>
            </a:r>
          </a:p>
          <a:p>
            <a:r>
              <a:rPr lang="en-US" sz="2000" dirty="0">
                <a:solidFill>
                  <a:schemeClr val="accent6">
                    <a:lumMod val="50000"/>
                  </a:schemeClr>
                </a:solidFill>
                <a:effectLst/>
              </a:rPr>
              <a:t>Local Public Health Agencies (Two Representatives)</a:t>
            </a:r>
          </a:p>
          <a:p>
            <a:r>
              <a:rPr lang="en-US" sz="2000" dirty="0">
                <a:solidFill>
                  <a:schemeClr val="accent6">
                    <a:lumMod val="50000"/>
                  </a:schemeClr>
                </a:solidFill>
                <a:effectLst/>
              </a:rPr>
              <a:t>Long Term Care Facilities (Two Representatives: Skilled Nursing Facility, Other Long Term Care Facility)</a:t>
            </a:r>
          </a:p>
          <a:p>
            <a:r>
              <a:rPr lang="en-US" sz="2000" dirty="0">
                <a:solidFill>
                  <a:schemeClr val="accent6">
                    <a:lumMod val="50000"/>
                  </a:schemeClr>
                </a:solidFill>
                <a:effectLst/>
              </a:rPr>
              <a:t>Region 1 Emergency Management Joint Powers Board (Two Representatives)</a:t>
            </a:r>
          </a:p>
          <a:p>
            <a:r>
              <a:rPr lang="en-US" sz="2000" dirty="0">
                <a:solidFill>
                  <a:schemeClr val="accent6">
                    <a:lumMod val="50000"/>
                  </a:schemeClr>
                </a:solidFill>
                <a:effectLst/>
              </a:rPr>
              <a:t>Southern MN VOAD (One Representative)</a:t>
            </a:r>
          </a:p>
          <a:p>
            <a:r>
              <a:rPr lang="en-US" sz="2000" dirty="0">
                <a:solidFill>
                  <a:schemeClr val="accent6">
                    <a:lumMod val="50000"/>
                  </a:schemeClr>
                </a:solidFill>
                <a:effectLst/>
              </a:rPr>
              <a:t>Community Health Center (One Representative)</a:t>
            </a:r>
          </a:p>
          <a:p>
            <a:r>
              <a:rPr lang="en-US" sz="2000" dirty="0">
                <a:solidFill>
                  <a:schemeClr val="accent6">
                    <a:lumMod val="50000"/>
                  </a:schemeClr>
                </a:solidFill>
                <a:effectLst/>
              </a:rPr>
              <a:t>Behavioral Health Agency (One Representative)</a:t>
            </a:r>
          </a:p>
          <a:p>
            <a:pPr marL="0" indent="0">
              <a:buNone/>
            </a:pPr>
            <a:endParaRPr lang="en-US" sz="2000" dirty="0">
              <a:solidFill>
                <a:schemeClr val="accent6">
                  <a:lumMod val="50000"/>
                </a:schemeClr>
              </a:solidFill>
              <a:effectLst/>
            </a:endParaRPr>
          </a:p>
          <a:p>
            <a:pPr marL="0" indent="0">
              <a:buNone/>
            </a:pPr>
            <a:endParaRPr lang="en-US" sz="4000" dirty="0">
              <a:solidFill>
                <a:schemeClr val="accent6">
                  <a:lumMod val="50000"/>
                </a:schemeClr>
              </a:solidFill>
            </a:endParaRPr>
          </a:p>
        </p:txBody>
      </p:sp>
    </p:spTree>
    <p:extLst>
      <p:ext uri="{BB962C8B-B14F-4D97-AF65-F5344CB8AC3E}">
        <p14:creationId xmlns:p14="http://schemas.microsoft.com/office/powerpoint/2010/main" val="4288848906"/>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Advisory Committee Members</a:t>
            </a:r>
            <a:endParaRPr lang="en-US" dirty="0">
              <a:solidFill>
                <a:schemeClr val="accent6">
                  <a:lumMod val="50000"/>
                </a:schemeClr>
              </a:solidFill>
            </a:endParaRPr>
          </a:p>
        </p:txBody>
      </p:sp>
      <p:sp>
        <p:nvSpPr>
          <p:cNvPr id="3" name="Content Placeholder 2"/>
          <p:cNvSpPr>
            <a:spLocks noGrp="1"/>
          </p:cNvSpPr>
          <p:nvPr>
            <p:ph idx="1"/>
          </p:nvPr>
        </p:nvSpPr>
        <p:spPr>
          <a:xfrm>
            <a:off x="457200" y="1417638"/>
            <a:ext cx="8229600" cy="4708525"/>
          </a:xfrm>
        </p:spPr>
        <p:txBody>
          <a:bodyPr/>
          <a:lstStyle/>
          <a:p>
            <a:pPr marL="0" indent="0">
              <a:buNone/>
            </a:pPr>
            <a:r>
              <a:rPr lang="en-US" sz="1400" b="1" u="sng" dirty="0" smtClean="0">
                <a:solidFill>
                  <a:schemeClr val="accent6">
                    <a:lumMod val="50000"/>
                  </a:schemeClr>
                </a:solidFill>
                <a:effectLst/>
              </a:rPr>
              <a:t>Hospital Representatives</a:t>
            </a:r>
          </a:p>
          <a:p>
            <a:pPr marL="0" indent="0">
              <a:buNone/>
            </a:pPr>
            <a:r>
              <a:rPr lang="en-US" sz="1400" dirty="0">
                <a:solidFill>
                  <a:schemeClr val="accent6">
                    <a:lumMod val="50000"/>
                  </a:schemeClr>
                </a:solidFill>
                <a:effectLst/>
              </a:rPr>
              <a:t>Tom Graham (Non-Mayo Hospital, Chair</a:t>
            </a:r>
            <a:r>
              <a:rPr lang="en-US" sz="1400" dirty="0" smtClean="0">
                <a:solidFill>
                  <a:schemeClr val="accent6">
                    <a:lumMod val="50000"/>
                  </a:schemeClr>
                </a:solidFill>
                <a:effectLst/>
              </a:rPr>
              <a:t>); Nicole </a:t>
            </a:r>
            <a:r>
              <a:rPr lang="en-US" sz="1400" dirty="0">
                <a:solidFill>
                  <a:schemeClr val="accent6">
                    <a:lumMod val="50000"/>
                  </a:schemeClr>
                </a:solidFill>
                <a:effectLst/>
              </a:rPr>
              <a:t>Schmidt (MCHS Hospital</a:t>
            </a:r>
            <a:r>
              <a:rPr lang="en-US" sz="1400" dirty="0" smtClean="0">
                <a:solidFill>
                  <a:schemeClr val="accent6">
                    <a:lumMod val="50000"/>
                  </a:schemeClr>
                </a:solidFill>
                <a:effectLst/>
              </a:rPr>
              <a:t>); Jay </a:t>
            </a:r>
            <a:r>
              <a:rPr lang="en-US" sz="1400" dirty="0">
                <a:solidFill>
                  <a:schemeClr val="accent6">
                    <a:lumMod val="50000"/>
                  </a:schemeClr>
                </a:solidFill>
                <a:effectLst/>
              </a:rPr>
              <a:t>Johnson (Mayo Clinic</a:t>
            </a:r>
            <a:r>
              <a:rPr lang="en-US" sz="1400" dirty="0" smtClean="0">
                <a:solidFill>
                  <a:schemeClr val="accent6">
                    <a:lumMod val="50000"/>
                  </a:schemeClr>
                </a:solidFill>
                <a:effectLst/>
              </a:rPr>
              <a:t>)</a:t>
            </a:r>
          </a:p>
          <a:p>
            <a:pPr marL="0" indent="0">
              <a:buNone/>
            </a:pPr>
            <a:r>
              <a:rPr lang="en-US" sz="1400" b="1" u="sng" dirty="0" smtClean="0">
                <a:solidFill>
                  <a:schemeClr val="accent6">
                    <a:lumMod val="50000"/>
                  </a:schemeClr>
                </a:solidFill>
                <a:effectLst/>
              </a:rPr>
              <a:t>Public Health Representatives</a:t>
            </a:r>
          </a:p>
          <a:p>
            <a:pPr marL="0" indent="0">
              <a:buNone/>
            </a:pPr>
            <a:r>
              <a:rPr lang="en-US" sz="1400" dirty="0">
                <a:solidFill>
                  <a:schemeClr val="accent6">
                    <a:lumMod val="50000"/>
                  </a:schemeClr>
                </a:solidFill>
                <a:effectLst/>
              </a:rPr>
              <a:t>Jessica Erickson (</a:t>
            </a:r>
            <a:r>
              <a:rPr lang="en-US" sz="1400" dirty="0" smtClean="0">
                <a:solidFill>
                  <a:schemeClr val="accent6">
                    <a:lumMod val="50000"/>
                  </a:schemeClr>
                </a:solidFill>
                <a:effectLst/>
              </a:rPr>
              <a:t>LPH); Tammy </a:t>
            </a:r>
            <a:r>
              <a:rPr lang="en-US" sz="1400" dirty="0">
                <a:solidFill>
                  <a:schemeClr val="accent6">
                    <a:lumMod val="50000"/>
                  </a:schemeClr>
                </a:solidFill>
                <a:effectLst/>
              </a:rPr>
              <a:t>Fiedler (</a:t>
            </a:r>
            <a:r>
              <a:rPr lang="en-US" sz="1400" dirty="0" smtClean="0">
                <a:solidFill>
                  <a:schemeClr val="accent6">
                    <a:lumMod val="50000"/>
                  </a:schemeClr>
                </a:solidFill>
                <a:effectLst/>
              </a:rPr>
              <a:t>LPH)</a:t>
            </a:r>
            <a:endParaRPr lang="en-US" sz="1400" dirty="0">
              <a:solidFill>
                <a:schemeClr val="accent6">
                  <a:lumMod val="50000"/>
                </a:schemeClr>
              </a:solidFill>
              <a:effectLst/>
            </a:endParaRPr>
          </a:p>
          <a:p>
            <a:pPr marL="0" indent="0">
              <a:buNone/>
            </a:pPr>
            <a:r>
              <a:rPr lang="en-US" sz="1400" b="1" u="sng" dirty="0" smtClean="0">
                <a:solidFill>
                  <a:schemeClr val="accent6">
                    <a:lumMod val="50000"/>
                  </a:schemeClr>
                </a:solidFill>
                <a:effectLst/>
              </a:rPr>
              <a:t>Emergency Management Representatives</a:t>
            </a:r>
          </a:p>
          <a:p>
            <a:pPr marL="0" indent="0">
              <a:buNone/>
            </a:pPr>
            <a:r>
              <a:rPr lang="en-US" sz="1400" dirty="0">
                <a:solidFill>
                  <a:schemeClr val="accent6">
                    <a:lumMod val="50000"/>
                  </a:schemeClr>
                </a:solidFill>
                <a:effectLst/>
              </a:rPr>
              <a:t>Ken Jones (EM</a:t>
            </a:r>
            <a:r>
              <a:rPr lang="en-US" sz="1400" dirty="0" smtClean="0">
                <a:solidFill>
                  <a:schemeClr val="accent6">
                    <a:lumMod val="50000"/>
                  </a:schemeClr>
                </a:solidFill>
                <a:effectLst/>
              </a:rPr>
              <a:t>); Schyler </a:t>
            </a:r>
            <a:r>
              <a:rPr lang="en-US" sz="1400" dirty="0">
                <a:solidFill>
                  <a:schemeClr val="accent6">
                    <a:lumMod val="50000"/>
                  </a:schemeClr>
                </a:solidFill>
                <a:effectLst/>
              </a:rPr>
              <a:t>Martin (EM)</a:t>
            </a:r>
          </a:p>
          <a:p>
            <a:pPr marL="0" indent="0">
              <a:buNone/>
            </a:pPr>
            <a:r>
              <a:rPr lang="en-US" sz="1400" b="1" u="sng" dirty="0" smtClean="0">
                <a:solidFill>
                  <a:schemeClr val="accent6">
                    <a:lumMod val="50000"/>
                  </a:schemeClr>
                </a:solidFill>
                <a:effectLst/>
              </a:rPr>
              <a:t>Emergency Medical Service Representatives</a:t>
            </a:r>
          </a:p>
          <a:p>
            <a:pPr marL="0" indent="0">
              <a:buNone/>
            </a:pPr>
            <a:r>
              <a:rPr lang="en-US" sz="1400" dirty="0">
                <a:solidFill>
                  <a:schemeClr val="accent6">
                    <a:lumMod val="50000"/>
                  </a:schemeClr>
                </a:solidFill>
                <a:effectLst/>
              </a:rPr>
              <a:t>Dave </a:t>
            </a:r>
            <a:r>
              <a:rPr lang="en-US" sz="1400" dirty="0" err="1">
                <a:solidFill>
                  <a:schemeClr val="accent6">
                    <a:lumMod val="50000"/>
                  </a:schemeClr>
                </a:solidFill>
                <a:effectLst/>
              </a:rPr>
              <a:t>Kohs</a:t>
            </a:r>
            <a:r>
              <a:rPr lang="en-US" sz="1400" dirty="0">
                <a:solidFill>
                  <a:schemeClr val="accent6">
                    <a:lumMod val="50000"/>
                  </a:schemeClr>
                </a:solidFill>
                <a:effectLst/>
              </a:rPr>
              <a:t> (EMS</a:t>
            </a:r>
            <a:r>
              <a:rPr lang="en-US" sz="1400" dirty="0" smtClean="0">
                <a:solidFill>
                  <a:schemeClr val="accent6">
                    <a:lumMod val="50000"/>
                  </a:schemeClr>
                </a:solidFill>
                <a:effectLst/>
              </a:rPr>
              <a:t>), Kayla </a:t>
            </a:r>
            <a:r>
              <a:rPr lang="en-US" sz="1400" dirty="0" err="1" smtClean="0">
                <a:solidFill>
                  <a:schemeClr val="accent6">
                    <a:lumMod val="50000"/>
                  </a:schemeClr>
                </a:solidFill>
                <a:effectLst/>
              </a:rPr>
              <a:t>Brotzler</a:t>
            </a:r>
            <a:r>
              <a:rPr lang="en-US" sz="1400" dirty="0" smtClean="0">
                <a:solidFill>
                  <a:schemeClr val="accent6">
                    <a:lumMod val="50000"/>
                  </a:schemeClr>
                </a:solidFill>
                <a:effectLst/>
              </a:rPr>
              <a:t> (EMS)</a:t>
            </a:r>
            <a:endParaRPr lang="en-US" sz="1400" dirty="0">
              <a:solidFill>
                <a:schemeClr val="accent6">
                  <a:lumMod val="50000"/>
                </a:schemeClr>
              </a:solidFill>
              <a:effectLst/>
            </a:endParaRPr>
          </a:p>
          <a:p>
            <a:pPr marL="0" indent="0">
              <a:buNone/>
            </a:pPr>
            <a:r>
              <a:rPr lang="en-US" sz="1400" b="1" u="sng" dirty="0" smtClean="0">
                <a:solidFill>
                  <a:schemeClr val="accent6">
                    <a:lumMod val="50000"/>
                  </a:schemeClr>
                </a:solidFill>
                <a:effectLst/>
              </a:rPr>
              <a:t>Long Term Care Representatives</a:t>
            </a:r>
            <a:endParaRPr lang="en-US" sz="1400" b="1" u="sng" dirty="0">
              <a:solidFill>
                <a:schemeClr val="accent6">
                  <a:lumMod val="50000"/>
                </a:schemeClr>
              </a:solidFill>
              <a:effectLst/>
            </a:endParaRPr>
          </a:p>
          <a:p>
            <a:pPr marL="0" indent="0">
              <a:buNone/>
            </a:pPr>
            <a:r>
              <a:rPr lang="en-US" sz="1400" dirty="0">
                <a:solidFill>
                  <a:schemeClr val="accent6">
                    <a:lumMod val="50000"/>
                  </a:schemeClr>
                </a:solidFill>
                <a:effectLst/>
              </a:rPr>
              <a:t>Kyla Berg (LTC-SNF, Vice Chair</a:t>
            </a:r>
            <a:r>
              <a:rPr lang="en-US" sz="1400" dirty="0" smtClean="0">
                <a:solidFill>
                  <a:schemeClr val="accent6">
                    <a:lumMod val="50000"/>
                  </a:schemeClr>
                </a:solidFill>
                <a:effectLst/>
              </a:rPr>
              <a:t>); Nikki </a:t>
            </a:r>
            <a:r>
              <a:rPr lang="en-US" sz="1400" dirty="0" err="1">
                <a:solidFill>
                  <a:schemeClr val="accent6">
                    <a:lumMod val="50000"/>
                  </a:schemeClr>
                </a:solidFill>
                <a:effectLst/>
              </a:rPr>
              <a:t>Gruis</a:t>
            </a:r>
            <a:r>
              <a:rPr lang="en-US" sz="1400" dirty="0">
                <a:solidFill>
                  <a:schemeClr val="accent6">
                    <a:lumMod val="50000"/>
                  </a:schemeClr>
                </a:solidFill>
                <a:effectLst/>
              </a:rPr>
              <a:t> </a:t>
            </a:r>
            <a:r>
              <a:rPr lang="en-US" sz="1400" dirty="0" err="1">
                <a:solidFill>
                  <a:schemeClr val="accent6">
                    <a:lumMod val="50000"/>
                  </a:schemeClr>
                </a:solidFill>
                <a:effectLst/>
              </a:rPr>
              <a:t>Diekmann</a:t>
            </a:r>
            <a:r>
              <a:rPr lang="en-US" sz="1400" dirty="0">
                <a:solidFill>
                  <a:schemeClr val="accent6">
                    <a:lumMod val="50000"/>
                  </a:schemeClr>
                </a:solidFill>
                <a:effectLst/>
              </a:rPr>
              <a:t> (Home Care/Hospice</a:t>
            </a:r>
            <a:r>
              <a:rPr lang="en-US" sz="1400" dirty="0" smtClean="0">
                <a:solidFill>
                  <a:schemeClr val="accent6">
                    <a:lumMod val="50000"/>
                  </a:schemeClr>
                </a:solidFill>
                <a:effectLst/>
              </a:rPr>
              <a:t>); Sue Torkelson (LTC</a:t>
            </a:r>
            <a:r>
              <a:rPr lang="en-US" sz="1400" dirty="0">
                <a:solidFill>
                  <a:schemeClr val="accent6">
                    <a:lumMod val="50000"/>
                  </a:schemeClr>
                </a:solidFill>
                <a:effectLst/>
              </a:rPr>
              <a:t>)</a:t>
            </a:r>
            <a:endParaRPr lang="en-US" sz="1400" dirty="0" smtClean="0">
              <a:solidFill>
                <a:schemeClr val="accent6">
                  <a:lumMod val="50000"/>
                </a:schemeClr>
              </a:solidFill>
              <a:effectLst/>
            </a:endParaRPr>
          </a:p>
          <a:p>
            <a:pPr marL="0" indent="0">
              <a:buNone/>
            </a:pPr>
            <a:r>
              <a:rPr lang="en-US" sz="1400" b="1" u="sng" dirty="0" smtClean="0">
                <a:solidFill>
                  <a:schemeClr val="accent6">
                    <a:lumMod val="50000"/>
                  </a:schemeClr>
                </a:solidFill>
                <a:effectLst/>
              </a:rPr>
              <a:t>VOAD</a:t>
            </a:r>
            <a:endParaRPr lang="en-US" sz="1400" b="1" u="sng" dirty="0">
              <a:solidFill>
                <a:schemeClr val="accent6">
                  <a:lumMod val="50000"/>
                </a:schemeClr>
              </a:solidFill>
              <a:effectLst/>
            </a:endParaRPr>
          </a:p>
          <a:p>
            <a:pPr marL="0" indent="0">
              <a:buNone/>
            </a:pPr>
            <a:r>
              <a:rPr lang="en-US" sz="1400" dirty="0">
                <a:solidFill>
                  <a:schemeClr val="accent6">
                    <a:lumMod val="50000"/>
                  </a:schemeClr>
                </a:solidFill>
                <a:effectLst/>
              </a:rPr>
              <a:t>Adam Peterson </a:t>
            </a:r>
            <a:r>
              <a:rPr lang="en-US" sz="1400" dirty="0" smtClean="0">
                <a:solidFill>
                  <a:schemeClr val="accent6">
                    <a:lumMod val="50000"/>
                  </a:schemeClr>
                </a:solidFill>
                <a:effectLst/>
              </a:rPr>
              <a:t>(SMN VOAD)</a:t>
            </a:r>
            <a:endParaRPr lang="en-US" sz="1400" dirty="0">
              <a:solidFill>
                <a:schemeClr val="accent6">
                  <a:lumMod val="50000"/>
                </a:schemeClr>
              </a:solidFill>
              <a:effectLst/>
            </a:endParaRPr>
          </a:p>
          <a:p>
            <a:pPr marL="0" indent="0">
              <a:buNone/>
            </a:pPr>
            <a:r>
              <a:rPr lang="en-US" sz="1400" b="1" u="sng" dirty="0" smtClean="0">
                <a:solidFill>
                  <a:schemeClr val="accent6">
                    <a:lumMod val="50000"/>
                  </a:schemeClr>
                </a:solidFill>
                <a:effectLst/>
              </a:rPr>
              <a:t>Backup </a:t>
            </a:r>
            <a:r>
              <a:rPr lang="en-US" sz="1400" b="1" u="sng" dirty="0">
                <a:solidFill>
                  <a:schemeClr val="accent6">
                    <a:lumMod val="50000"/>
                  </a:schemeClr>
                </a:solidFill>
                <a:effectLst/>
              </a:rPr>
              <a:t>Members</a:t>
            </a:r>
          </a:p>
          <a:p>
            <a:pPr marL="0" indent="0">
              <a:buNone/>
            </a:pPr>
            <a:r>
              <a:rPr lang="en-US" sz="1400" dirty="0">
                <a:solidFill>
                  <a:schemeClr val="accent6">
                    <a:lumMod val="50000"/>
                  </a:schemeClr>
                </a:solidFill>
                <a:effectLst/>
              </a:rPr>
              <a:t>Don Hauge (EMS</a:t>
            </a:r>
            <a:r>
              <a:rPr lang="en-US" sz="1400" dirty="0" smtClean="0">
                <a:solidFill>
                  <a:schemeClr val="accent6">
                    <a:lumMod val="50000"/>
                  </a:schemeClr>
                </a:solidFill>
                <a:effectLst/>
              </a:rPr>
              <a:t>); Andy Teska (EMS), Glenn </a:t>
            </a:r>
            <a:r>
              <a:rPr lang="en-US" sz="1400" dirty="0">
                <a:solidFill>
                  <a:schemeClr val="accent6">
                    <a:lumMod val="50000"/>
                  </a:schemeClr>
                </a:solidFill>
                <a:effectLst/>
              </a:rPr>
              <a:t>Mattson (MCHS Hospital</a:t>
            </a:r>
            <a:r>
              <a:rPr lang="en-US" sz="1400" dirty="0" smtClean="0">
                <a:solidFill>
                  <a:schemeClr val="accent6">
                    <a:lumMod val="50000"/>
                  </a:schemeClr>
                </a:solidFill>
                <a:effectLst/>
              </a:rPr>
              <a:t>); Brenda </a:t>
            </a:r>
            <a:r>
              <a:rPr lang="en-US" sz="1400" dirty="0">
                <a:solidFill>
                  <a:schemeClr val="accent6">
                    <a:lumMod val="50000"/>
                  </a:schemeClr>
                </a:solidFill>
                <a:effectLst/>
              </a:rPr>
              <a:t>Pohlman (</a:t>
            </a:r>
            <a:r>
              <a:rPr lang="en-US" sz="1400" dirty="0" smtClean="0">
                <a:solidFill>
                  <a:schemeClr val="accent6">
                    <a:lumMod val="50000"/>
                  </a:schemeClr>
                </a:solidFill>
                <a:effectLst/>
              </a:rPr>
              <a:t>LPH); Brad </a:t>
            </a:r>
            <a:r>
              <a:rPr lang="en-US" sz="1400" dirty="0">
                <a:solidFill>
                  <a:schemeClr val="accent6">
                    <a:lumMod val="50000"/>
                  </a:schemeClr>
                </a:solidFill>
                <a:effectLst/>
              </a:rPr>
              <a:t>Niebuhr (MCHS Hospital</a:t>
            </a:r>
            <a:r>
              <a:rPr lang="en-US" sz="1400" dirty="0" smtClean="0">
                <a:solidFill>
                  <a:schemeClr val="accent6">
                    <a:lumMod val="50000"/>
                  </a:schemeClr>
                </a:solidFill>
                <a:effectLst/>
              </a:rPr>
              <a:t>); Tisha </a:t>
            </a:r>
            <a:r>
              <a:rPr lang="en-US" sz="1400" dirty="0">
                <a:solidFill>
                  <a:schemeClr val="accent6">
                    <a:lumMod val="50000"/>
                  </a:schemeClr>
                </a:solidFill>
                <a:effectLst/>
              </a:rPr>
              <a:t>Bergner (</a:t>
            </a:r>
            <a:r>
              <a:rPr lang="en-US" sz="1400" dirty="0" smtClean="0">
                <a:solidFill>
                  <a:schemeClr val="accent6">
                    <a:lumMod val="50000"/>
                  </a:schemeClr>
                </a:solidFill>
                <a:effectLst/>
              </a:rPr>
              <a:t>LPH); Josh </a:t>
            </a:r>
            <a:r>
              <a:rPr lang="en-US" sz="1400" dirty="0" err="1">
                <a:solidFill>
                  <a:schemeClr val="accent6">
                    <a:lumMod val="50000"/>
                  </a:schemeClr>
                </a:solidFill>
                <a:effectLst/>
              </a:rPr>
              <a:t>Klecker</a:t>
            </a:r>
            <a:r>
              <a:rPr lang="en-US" sz="1400" dirty="0">
                <a:solidFill>
                  <a:schemeClr val="accent6">
                    <a:lumMod val="50000"/>
                  </a:schemeClr>
                </a:solidFill>
                <a:effectLst/>
              </a:rPr>
              <a:t> (Non-Mayo Hospital</a:t>
            </a:r>
            <a:r>
              <a:rPr lang="en-US" sz="1400" dirty="0" smtClean="0">
                <a:solidFill>
                  <a:schemeClr val="accent6">
                    <a:lumMod val="50000"/>
                  </a:schemeClr>
                </a:solidFill>
                <a:effectLst/>
              </a:rPr>
              <a:t>); Chris </a:t>
            </a:r>
            <a:r>
              <a:rPr lang="en-US" sz="1400" dirty="0">
                <a:solidFill>
                  <a:schemeClr val="accent6">
                    <a:lumMod val="50000"/>
                  </a:schemeClr>
                </a:solidFill>
                <a:effectLst/>
              </a:rPr>
              <a:t>Gilmore (Home Care/Hospice</a:t>
            </a:r>
            <a:r>
              <a:rPr lang="en-US" sz="1400" dirty="0" smtClean="0">
                <a:solidFill>
                  <a:schemeClr val="accent6">
                    <a:lumMod val="50000"/>
                  </a:schemeClr>
                </a:solidFill>
                <a:effectLst/>
              </a:rPr>
              <a:t>)</a:t>
            </a:r>
            <a:r>
              <a:rPr lang="en-US" sz="1400" dirty="0">
                <a:solidFill>
                  <a:schemeClr val="accent6">
                    <a:lumMod val="50000"/>
                  </a:schemeClr>
                </a:solidFill>
                <a:effectLst/>
              </a:rPr>
              <a:t>		</a:t>
            </a:r>
          </a:p>
          <a:p>
            <a:pPr marL="0" indent="0">
              <a:buNone/>
            </a:pPr>
            <a:r>
              <a:rPr lang="en-US" sz="1400" b="1" u="sng" dirty="0">
                <a:solidFill>
                  <a:schemeClr val="accent6">
                    <a:lumMod val="50000"/>
                  </a:schemeClr>
                </a:solidFill>
                <a:effectLst/>
              </a:rPr>
              <a:t>Ex Officio Members</a:t>
            </a:r>
          </a:p>
          <a:p>
            <a:pPr marL="0" indent="0">
              <a:buNone/>
            </a:pPr>
            <a:r>
              <a:rPr lang="en-US" sz="1400" dirty="0">
                <a:solidFill>
                  <a:schemeClr val="accent6">
                    <a:lumMod val="50000"/>
                  </a:schemeClr>
                </a:solidFill>
                <a:effectLst/>
              </a:rPr>
              <a:t>Holly Jacobs (EMSRB)	 </a:t>
            </a:r>
            <a:r>
              <a:rPr lang="en-US" sz="1400" dirty="0" smtClean="0">
                <a:solidFill>
                  <a:schemeClr val="accent6">
                    <a:lumMod val="50000"/>
                  </a:schemeClr>
                </a:solidFill>
                <a:effectLst/>
              </a:rPr>
              <a:t>Geri </a:t>
            </a:r>
            <a:r>
              <a:rPr lang="en-US" sz="1400" dirty="0">
                <a:solidFill>
                  <a:schemeClr val="accent6">
                    <a:lumMod val="50000"/>
                  </a:schemeClr>
                </a:solidFill>
                <a:effectLst/>
              </a:rPr>
              <a:t>Maki (</a:t>
            </a:r>
            <a:r>
              <a:rPr lang="en-US" sz="1400" dirty="0" smtClean="0">
                <a:solidFill>
                  <a:schemeClr val="accent6">
                    <a:lumMod val="50000"/>
                  </a:schemeClr>
                </a:solidFill>
                <a:effectLst/>
              </a:rPr>
              <a:t>MDH)</a:t>
            </a:r>
            <a:r>
              <a:rPr lang="en-US" sz="1400" dirty="0">
                <a:solidFill>
                  <a:schemeClr val="accent6">
                    <a:lumMod val="50000"/>
                  </a:schemeClr>
                </a:solidFill>
                <a:effectLst/>
              </a:rPr>
              <a:t> </a:t>
            </a:r>
            <a:r>
              <a:rPr lang="en-US" sz="1400" dirty="0" smtClean="0">
                <a:solidFill>
                  <a:schemeClr val="accent6">
                    <a:lumMod val="50000"/>
                  </a:schemeClr>
                </a:solidFill>
                <a:effectLst/>
              </a:rPr>
              <a:t> Mike </a:t>
            </a:r>
            <a:r>
              <a:rPr lang="en-US" sz="1400" dirty="0">
                <a:solidFill>
                  <a:schemeClr val="accent6">
                    <a:lumMod val="50000"/>
                  </a:schemeClr>
                </a:solidFill>
                <a:effectLst/>
              </a:rPr>
              <a:t>Peterson (MN </a:t>
            </a:r>
            <a:r>
              <a:rPr lang="en-US" sz="1400" dirty="0" smtClean="0">
                <a:solidFill>
                  <a:schemeClr val="accent6">
                    <a:lumMod val="50000"/>
                  </a:schemeClr>
                </a:solidFill>
                <a:effectLst/>
              </a:rPr>
              <a:t>HSEM)</a:t>
            </a:r>
            <a:r>
              <a:rPr lang="en-US" sz="1400" dirty="0">
                <a:solidFill>
                  <a:schemeClr val="accent6">
                    <a:lumMod val="50000"/>
                  </a:schemeClr>
                </a:solidFill>
                <a:effectLst/>
              </a:rPr>
              <a:t>	</a:t>
            </a:r>
            <a:r>
              <a:rPr lang="en-US" sz="1400" dirty="0" smtClean="0">
                <a:solidFill>
                  <a:schemeClr val="accent6">
                    <a:lumMod val="50000"/>
                  </a:schemeClr>
                </a:solidFill>
                <a:effectLst/>
              </a:rPr>
              <a:t>Katie Mortenson (RHPC)</a:t>
            </a:r>
            <a:endParaRPr lang="en-US" sz="1400" dirty="0">
              <a:solidFill>
                <a:schemeClr val="accent6">
                  <a:lumMod val="50000"/>
                </a:schemeClr>
              </a:solidFill>
              <a:effectLst/>
            </a:endParaRPr>
          </a:p>
          <a:p>
            <a:pPr marL="0" indent="0">
              <a:buNone/>
            </a:pPr>
            <a:r>
              <a:rPr lang="en-US" sz="1400" dirty="0" smtClean="0">
                <a:solidFill>
                  <a:schemeClr val="accent6">
                    <a:lumMod val="50000"/>
                  </a:schemeClr>
                </a:solidFill>
                <a:effectLst/>
              </a:rPr>
              <a:t>Byron </a:t>
            </a:r>
            <a:r>
              <a:rPr lang="en-US" sz="1400" dirty="0">
                <a:solidFill>
                  <a:schemeClr val="accent6">
                    <a:lumMod val="50000"/>
                  </a:schemeClr>
                </a:solidFill>
                <a:effectLst/>
              </a:rPr>
              <a:t>Callies (Mayo Clinic)	</a:t>
            </a:r>
            <a:r>
              <a:rPr lang="en-US" sz="1400" dirty="0" smtClean="0">
                <a:solidFill>
                  <a:schemeClr val="accent6">
                    <a:lumMod val="50000"/>
                  </a:schemeClr>
                </a:solidFill>
                <a:effectLst/>
              </a:rPr>
              <a:t>Kristen </a:t>
            </a:r>
            <a:r>
              <a:rPr lang="en-US" sz="1400" dirty="0" err="1">
                <a:solidFill>
                  <a:schemeClr val="accent6">
                    <a:lumMod val="50000"/>
                  </a:schemeClr>
                </a:solidFill>
                <a:effectLst/>
              </a:rPr>
              <a:t>Sailer</a:t>
            </a:r>
            <a:r>
              <a:rPr lang="en-US" sz="1400" dirty="0">
                <a:solidFill>
                  <a:schemeClr val="accent6">
                    <a:lumMod val="50000"/>
                  </a:schemeClr>
                </a:solidFill>
                <a:effectLst/>
              </a:rPr>
              <a:t>(Secretary/Lead </a:t>
            </a:r>
            <a:r>
              <a:rPr lang="en-US" sz="1400" dirty="0" smtClean="0">
                <a:solidFill>
                  <a:schemeClr val="accent6">
                    <a:lumMod val="50000"/>
                  </a:schemeClr>
                </a:solidFill>
                <a:effectLst/>
              </a:rPr>
              <a:t>RHPC) Deb Teske (RHPC)</a:t>
            </a:r>
            <a:r>
              <a:rPr lang="en-US" sz="1400" dirty="0">
                <a:solidFill>
                  <a:schemeClr val="accent6">
                    <a:lumMod val="50000"/>
                  </a:schemeClr>
                </a:solidFill>
                <a:effectLst/>
              </a:rPr>
              <a:t>	</a:t>
            </a:r>
          </a:p>
          <a:p>
            <a:endParaRPr lang="en-US" sz="1100" dirty="0">
              <a:solidFill>
                <a:schemeClr val="accent6">
                  <a:lumMod val="50000"/>
                </a:schemeClr>
              </a:solidFill>
              <a:effectLst/>
            </a:endParaRPr>
          </a:p>
        </p:txBody>
      </p:sp>
    </p:spTree>
    <p:extLst>
      <p:ext uri="{BB962C8B-B14F-4D97-AF65-F5344CB8AC3E}">
        <p14:creationId xmlns:p14="http://schemas.microsoft.com/office/powerpoint/2010/main" val="571507417"/>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Primary Workgroups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r>
              <a:rPr lang="en-US" sz="2400" u="sng" dirty="0">
                <a:solidFill>
                  <a:schemeClr val="accent6">
                    <a:lumMod val="50000"/>
                  </a:schemeClr>
                </a:solidFill>
                <a:effectLst/>
              </a:rPr>
              <a:t>Primary </a:t>
            </a:r>
            <a:r>
              <a:rPr lang="en-US" sz="2400" u="sng" dirty="0" smtClean="0">
                <a:solidFill>
                  <a:schemeClr val="accent6">
                    <a:lumMod val="50000"/>
                  </a:schemeClr>
                </a:solidFill>
                <a:effectLst/>
              </a:rPr>
              <a:t>Workgroups</a:t>
            </a:r>
            <a:endParaRPr lang="en-US" sz="2400" dirty="0">
              <a:solidFill>
                <a:schemeClr val="accent6">
                  <a:lumMod val="50000"/>
                </a:schemeClr>
              </a:solidFill>
              <a:effectLst/>
            </a:endParaRPr>
          </a:p>
          <a:p>
            <a:r>
              <a:rPr lang="en-US" sz="2400" dirty="0" smtClean="0">
                <a:solidFill>
                  <a:schemeClr val="accent6">
                    <a:lumMod val="50000"/>
                  </a:schemeClr>
                </a:solidFill>
                <a:effectLst/>
              </a:rPr>
              <a:t>Hospital </a:t>
            </a:r>
            <a:r>
              <a:rPr lang="en-US" sz="2400" dirty="0">
                <a:solidFill>
                  <a:schemeClr val="accent6">
                    <a:lumMod val="50000"/>
                  </a:schemeClr>
                </a:solidFill>
                <a:effectLst/>
              </a:rPr>
              <a:t>Disaster Preparedness &amp; Response Compact</a:t>
            </a:r>
          </a:p>
          <a:p>
            <a:r>
              <a:rPr lang="en-US" sz="2400" dirty="0">
                <a:solidFill>
                  <a:schemeClr val="accent6">
                    <a:lumMod val="50000"/>
                  </a:schemeClr>
                </a:solidFill>
                <a:effectLst/>
              </a:rPr>
              <a:t>Local Public Health Emergency Preparedness Workgroup</a:t>
            </a:r>
          </a:p>
          <a:p>
            <a:r>
              <a:rPr lang="en-US" sz="2400" dirty="0">
                <a:solidFill>
                  <a:schemeClr val="accent6">
                    <a:lumMod val="50000"/>
                  </a:schemeClr>
                </a:solidFill>
                <a:effectLst/>
              </a:rPr>
              <a:t>Long Term Care Disaster Preparedness Workgroup  </a:t>
            </a:r>
          </a:p>
          <a:p>
            <a:r>
              <a:rPr lang="en-US" sz="2400" dirty="0">
                <a:solidFill>
                  <a:schemeClr val="accent6">
                    <a:lumMod val="50000"/>
                  </a:schemeClr>
                </a:solidFill>
                <a:effectLst/>
              </a:rPr>
              <a:t>SE Emergency Medical Services Disaster Sub-Committee </a:t>
            </a:r>
          </a:p>
          <a:p>
            <a:r>
              <a:rPr lang="en-US" sz="2400" dirty="0">
                <a:solidFill>
                  <a:schemeClr val="accent6">
                    <a:lumMod val="50000"/>
                  </a:schemeClr>
                </a:solidFill>
                <a:effectLst/>
              </a:rPr>
              <a:t>SMRTAC – Southern MN Regional </a:t>
            </a:r>
            <a:endParaRPr lang="en-US" sz="2400" dirty="0" smtClean="0">
              <a:solidFill>
                <a:schemeClr val="accent6">
                  <a:lumMod val="50000"/>
                </a:schemeClr>
              </a:solidFill>
              <a:effectLst/>
            </a:endParaRPr>
          </a:p>
          <a:p>
            <a:pPr marL="0" indent="0">
              <a:buNone/>
            </a:pPr>
            <a:r>
              <a:rPr lang="en-US" sz="2400" dirty="0">
                <a:solidFill>
                  <a:schemeClr val="accent6">
                    <a:lumMod val="50000"/>
                  </a:schemeClr>
                </a:solidFill>
                <a:effectLst/>
              </a:rPr>
              <a:t> </a:t>
            </a:r>
            <a:r>
              <a:rPr lang="en-US" sz="2400" dirty="0" smtClean="0">
                <a:solidFill>
                  <a:schemeClr val="accent6">
                    <a:lumMod val="50000"/>
                  </a:schemeClr>
                </a:solidFill>
                <a:effectLst/>
              </a:rPr>
              <a:t>   Trauma </a:t>
            </a:r>
            <a:r>
              <a:rPr lang="en-US" sz="2400" dirty="0">
                <a:solidFill>
                  <a:schemeClr val="accent6">
                    <a:lumMod val="50000"/>
                  </a:schemeClr>
                </a:solidFill>
                <a:effectLst/>
              </a:rPr>
              <a:t>Advisory Committee</a:t>
            </a:r>
          </a:p>
          <a:p>
            <a:r>
              <a:rPr lang="en-US" sz="2400" dirty="0">
                <a:solidFill>
                  <a:schemeClr val="accent6">
                    <a:lumMod val="50000"/>
                  </a:schemeClr>
                </a:solidFill>
                <a:effectLst/>
              </a:rPr>
              <a:t>Region 1 Emergency Management </a:t>
            </a:r>
            <a:endParaRPr lang="en-US" sz="2400" dirty="0" smtClean="0">
              <a:solidFill>
                <a:schemeClr val="accent6">
                  <a:lumMod val="50000"/>
                </a:schemeClr>
              </a:solidFill>
              <a:effectLst/>
            </a:endParaRPr>
          </a:p>
          <a:p>
            <a:pPr marL="0" indent="0">
              <a:buNone/>
            </a:pPr>
            <a:r>
              <a:rPr lang="en-US" sz="2400" dirty="0">
                <a:solidFill>
                  <a:schemeClr val="accent6">
                    <a:lumMod val="50000"/>
                  </a:schemeClr>
                </a:solidFill>
                <a:effectLst/>
              </a:rPr>
              <a:t> </a:t>
            </a:r>
            <a:r>
              <a:rPr lang="en-US" sz="2400" dirty="0" smtClean="0">
                <a:solidFill>
                  <a:schemeClr val="accent6">
                    <a:lumMod val="50000"/>
                  </a:schemeClr>
                </a:solidFill>
                <a:effectLst/>
              </a:rPr>
              <a:t>   Joint </a:t>
            </a:r>
            <a:r>
              <a:rPr lang="en-US" sz="2400" dirty="0">
                <a:solidFill>
                  <a:schemeClr val="accent6">
                    <a:lumMod val="50000"/>
                  </a:schemeClr>
                </a:solidFill>
                <a:effectLst/>
              </a:rPr>
              <a:t>Powers Board</a:t>
            </a:r>
          </a:p>
          <a:p>
            <a:r>
              <a:rPr lang="en-US" sz="2400" dirty="0">
                <a:solidFill>
                  <a:schemeClr val="accent6">
                    <a:lumMod val="50000"/>
                  </a:schemeClr>
                </a:solidFill>
                <a:effectLst/>
              </a:rPr>
              <a:t>Southern MN VOAD</a:t>
            </a:r>
          </a:p>
          <a:p>
            <a:endParaRPr lang="en-US" dirty="0"/>
          </a:p>
        </p:txBody>
      </p:sp>
      <p:pic>
        <p:nvPicPr>
          <p:cNvPr id="4098" name="Picture 2" descr="C:\Users\m157330\AppData\Local\Microsoft\Windows\INetCache\IE\CG91MGDI\LuMaxArt_Computer_Workgroup_Concept[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371" b="17810"/>
          <a:stretch/>
        </p:blipFill>
        <p:spPr bwMode="auto">
          <a:xfrm>
            <a:off x="5977054" y="4325270"/>
            <a:ext cx="2977994" cy="210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79133"/>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6">
                    <a:lumMod val="50000"/>
                  </a:schemeClr>
                </a:solidFill>
                <a:effectLst/>
              </a:rPr>
              <a:t>How – Coalition Meetings/How often do Coalition partners meet? </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a:solidFill>
                  <a:schemeClr val="accent6">
                    <a:lumMod val="50000"/>
                  </a:schemeClr>
                </a:solidFill>
                <a:effectLst/>
              </a:rPr>
              <a:t>The Coalition provides a forum for multi-disciplinary meetings three times annually, typically in October, February, and June</a:t>
            </a:r>
            <a:r>
              <a:rPr lang="en-US" dirty="0" smtClean="0">
                <a:solidFill>
                  <a:schemeClr val="accent6">
                    <a:lumMod val="50000"/>
                  </a:schemeClr>
                </a:solidFill>
                <a:effectLst/>
              </a:rPr>
              <a:t>.</a:t>
            </a:r>
            <a:endParaRPr lang="en-US" dirty="0">
              <a:solidFill>
                <a:schemeClr val="accent6">
                  <a:lumMod val="50000"/>
                </a:schemeClr>
              </a:solidFill>
              <a:effectLst/>
            </a:endParaRPr>
          </a:p>
          <a:p>
            <a:r>
              <a:rPr lang="en-US" dirty="0">
                <a:solidFill>
                  <a:schemeClr val="accent6">
                    <a:lumMod val="50000"/>
                  </a:schemeClr>
                </a:solidFill>
                <a:effectLst/>
              </a:rPr>
              <a:t>Primary and secondary workgroups meet according to each group’s need, which may be monthly, bi-monthly, or quarterly</a:t>
            </a:r>
            <a:r>
              <a:rPr lang="en-US" dirty="0" smtClean="0">
                <a:solidFill>
                  <a:schemeClr val="accent6">
                    <a:lumMod val="50000"/>
                  </a:schemeClr>
                </a:solidFill>
                <a:effectLst/>
              </a:rPr>
              <a:t>.</a:t>
            </a:r>
            <a:endParaRPr lang="en-US" dirty="0">
              <a:solidFill>
                <a:schemeClr val="accent6">
                  <a:lumMod val="50000"/>
                </a:schemeClr>
              </a:solidFill>
              <a:effectLst/>
            </a:endParaRPr>
          </a:p>
          <a:p>
            <a:r>
              <a:rPr lang="en-US" dirty="0">
                <a:solidFill>
                  <a:schemeClr val="accent6">
                    <a:lumMod val="50000"/>
                  </a:schemeClr>
                </a:solidFill>
                <a:effectLst/>
              </a:rPr>
              <a:t>Refer to </a:t>
            </a:r>
            <a:r>
              <a:rPr lang="en-US" dirty="0" smtClean="0">
                <a:solidFill>
                  <a:schemeClr val="accent6">
                    <a:lumMod val="50000"/>
                  </a:schemeClr>
                </a:solidFill>
                <a:effectLst/>
              </a:rPr>
              <a:t>any Advisory Committee member </a:t>
            </a:r>
            <a:r>
              <a:rPr lang="en-US" dirty="0">
                <a:solidFill>
                  <a:schemeClr val="accent6">
                    <a:lumMod val="50000"/>
                  </a:schemeClr>
                </a:solidFill>
                <a:effectLst/>
              </a:rPr>
              <a:t>for meeting details.</a:t>
            </a:r>
            <a:endParaRPr lang="en-US" dirty="0">
              <a:solidFill>
                <a:schemeClr val="accent6">
                  <a:lumMod val="50000"/>
                </a:schemeClr>
              </a:solidFill>
            </a:endParaRPr>
          </a:p>
        </p:txBody>
      </p:sp>
    </p:spTree>
    <p:extLst>
      <p:ext uri="{BB962C8B-B14F-4D97-AF65-F5344CB8AC3E}">
        <p14:creationId xmlns:p14="http://schemas.microsoft.com/office/powerpoint/2010/main" val="2159625557"/>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6">
                    <a:lumMod val="50000"/>
                  </a:schemeClr>
                </a:solidFill>
              </a:rPr>
              <a:t>Introductions</a:t>
            </a:r>
          </a:p>
        </p:txBody>
      </p:sp>
      <p:sp>
        <p:nvSpPr>
          <p:cNvPr id="3" name="Content Placeholder 2"/>
          <p:cNvSpPr>
            <a:spLocks noGrp="1"/>
          </p:cNvSpPr>
          <p:nvPr>
            <p:ph idx="1"/>
          </p:nvPr>
        </p:nvSpPr>
        <p:spPr/>
        <p:txBody>
          <a:bodyPr/>
          <a:lstStyle/>
          <a:p>
            <a:r>
              <a:rPr lang="en-US" dirty="0" smtClean="0">
                <a:solidFill>
                  <a:schemeClr val="accent6">
                    <a:lumMod val="50000"/>
                  </a:schemeClr>
                </a:solidFill>
                <a:effectLst/>
              </a:rPr>
              <a:t>Tom Graham – Advisory Committee Chair</a:t>
            </a:r>
          </a:p>
          <a:p>
            <a:r>
              <a:rPr lang="en-US" dirty="0" smtClean="0">
                <a:solidFill>
                  <a:schemeClr val="accent6">
                    <a:lumMod val="50000"/>
                  </a:schemeClr>
                </a:solidFill>
                <a:effectLst/>
              </a:rPr>
              <a:t>Kyla Berg – Advisory Committee Vice Chair</a:t>
            </a:r>
          </a:p>
          <a:p>
            <a:r>
              <a:rPr lang="en-US" dirty="0" smtClean="0">
                <a:solidFill>
                  <a:schemeClr val="accent6">
                    <a:lumMod val="50000"/>
                  </a:schemeClr>
                </a:solidFill>
                <a:effectLst/>
              </a:rPr>
              <a:t>Kristen Sailer – Regional Healthcare Preparedness Coordinator</a:t>
            </a:r>
            <a:endParaRPr lang="en-US" dirty="0">
              <a:solidFill>
                <a:schemeClr val="accent6">
                  <a:lumMod val="50000"/>
                </a:schemeClr>
              </a:solidFill>
              <a:effectLst/>
            </a:endParaRPr>
          </a:p>
        </p:txBody>
      </p:sp>
    </p:spTree>
    <p:extLst>
      <p:ext uri="{BB962C8B-B14F-4D97-AF65-F5344CB8AC3E}">
        <p14:creationId xmlns:p14="http://schemas.microsoft.com/office/powerpoint/2010/main" val="1962715294"/>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851525"/>
          </a:xfrm>
        </p:spPr>
        <p:txBody>
          <a:bodyPr/>
          <a:lstStyle/>
          <a:p>
            <a:r>
              <a:rPr lang="en-US" dirty="0">
                <a:solidFill>
                  <a:schemeClr val="accent6">
                    <a:lumMod val="50000"/>
                  </a:schemeClr>
                </a:solidFill>
                <a:effectLst/>
              </a:rPr>
              <a:t>How - Coalition Response &amp; Recovery/What response and recover support is available to Disaster Health Coalition Members?</a:t>
            </a:r>
            <a:br>
              <a:rPr lang="en-US" dirty="0">
                <a:solidFill>
                  <a:schemeClr val="accent6">
                    <a:lumMod val="50000"/>
                  </a:schemeClr>
                </a:solidFill>
                <a:effectLst/>
              </a:rPr>
            </a:br>
            <a:endParaRPr lang="en-US" dirty="0">
              <a:solidFill>
                <a:schemeClr val="accent6">
                  <a:lumMod val="50000"/>
                </a:schemeClr>
              </a:solidFill>
            </a:endParaRPr>
          </a:p>
        </p:txBody>
      </p:sp>
    </p:spTree>
    <p:extLst>
      <p:ext uri="{BB962C8B-B14F-4D97-AF65-F5344CB8AC3E}">
        <p14:creationId xmlns:p14="http://schemas.microsoft.com/office/powerpoint/2010/main" val="1583211465"/>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686800" cy="1876891"/>
          </a:xfrm>
        </p:spPr>
        <p:txBody>
          <a:bodyPr/>
          <a:lstStyle/>
          <a:p>
            <a:r>
              <a:rPr lang="en-US" sz="4000" dirty="0">
                <a:solidFill>
                  <a:schemeClr val="accent6">
                    <a:lumMod val="50000"/>
                  </a:schemeClr>
                </a:solidFill>
              </a:rPr>
              <a:t>Healthcare Multi-Agency </a:t>
            </a:r>
            <a:r>
              <a:rPr lang="en-US" sz="4000" dirty="0" smtClean="0">
                <a:solidFill>
                  <a:schemeClr val="accent6">
                    <a:lumMod val="50000"/>
                  </a:schemeClr>
                </a:solidFill>
              </a:rPr>
              <a:t>Coordination Center (HMACC)</a:t>
            </a:r>
            <a:endParaRPr lang="en-US" sz="4000" dirty="0">
              <a:solidFill>
                <a:schemeClr val="accent6">
                  <a:lumMod val="50000"/>
                </a:schemeClr>
              </a:solidFill>
            </a:endParaRPr>
          </a:p>
        </p:txBody>
      </p:sp>
      <p:sp>
        <p:nvSpPr>
          <p:cNvPr id="3" name="Content Placeholder 2"/>
          <p:cNvSpPr>
            <a:spLocks noGrp="1"/>
          </p:cNvSpPr>
          <p:nvPr>
            <p:ph idx="1"/>
          </p:nvPr>
        </p:nvSpPr>
        <p:spPr>
          <a:xfrm>
            <a:off x="457200" y="2151528"/>
            <a:ext cx="8229600" cy="3974635"/>
          </a:xfrm>
        </p:spPr>
        <p:txBody>
          <a:bodyPr/>
          <a:lstStyle/>
          <a:p>
            <a:r>
              <a:rPr lang="en-US" dirty="0">
                <a:solidFill>
                  <a:schemeClr val="accent6">
                    <a:lumMod val="50000"/>
                  </a:schemeClr>
                </a:solidFill>
                <a:effectLst/>
              </a:rPr>
              <a:t>The SEMN Healthcare-MACC performs a “clearing house” function by collecting, processing, and disseminating data and information to Coalition partners, as applicable, during a disaster. </a:t>
            </a:r>
            <a:endParaRPr lang="en-US" dirty="0">
              <a:solidFill>
                <a:schemeClr val="accent6">
                  <a:lumMod val="50000"/>
                </a:schemeClr>
              </a:solidFill>
            </a:endParaRPr>
          </a:p>
        </p:txBody>
      </p:sp>
    </p:spTree>
    <p:extLst>
      <p:ext uri="{BB962C8B-B14F-4D97-AF65-F5344CB8AC3E}">
        <p14:creationId xmlns:p14="http://schemas.microsoft.com/office/powerpoint/2010/main" val="3050724833"/>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dirty="0">
                <a:solidFill>
                  <a:schemeClr val="accent6">
                    <a:lumMod val="50000"/>
                  </a:schemeClr>
                </a:solidFill>
                <a:effectLst/>
              </a:rPr>
              <a:t>The Healthcare-MACC does not serve a command and control function for the region; however, it can support functions to improve a coordinated response, including:</a:t>
            </a:r>
          </a:p>
          <a:p>
            <a:pPr lvl="1"/>
            <a:r>
              <a:rPr lang="en-US" sz="2400" dirty="0">
                <a:solidFill>
                  <a:schemeClr val="accent6">
                    <a:lumMod val="50000"/>
                  </a:schemeClr>
                </a:solidFill>
                <a:effectLst/>
              </a:rPr>
              <a:t>Facilitating information sharing and situational awareness among Coalition partners, </a:t>
            </a:r>
          </a:p>
          <a:p>
            <a:pPr lvl="1"/>
            <a:r>
              <a:rPr lang="en-US" sz="2400" dirty="0">
                <a:solidFill>
                  <a:schemeClr val="accent6">
                    <a:lumMod val="50000"/>
                  </a:schemeClr>
                </a:solidFill>
                <a:effectLst/>
              </a:rPr>
              <a:t>Facilitating resource support and resource sharing among Coalition members, including supporting the request and receipt of assistance from local, State, and Federal authorities, and </a:t>
            </a:r>
          </a:p>
          <a:p>
            <a:pPr lvl="1"/>
            <a:r>
              <a:rPr lang="en-US" sz="2400" dirty="0">
                <a:solidFill>
                  <a:schemeClr val="accent6">
                    <a:lumMod val="50000"/>
                  </a:schemeClr>
                </a:solidFill>
                <a:effectLst/>
              </a:rPr>
              <a:t>Facilitating patient transfers during a disaster.</a:t>
            </a:r>
          </a:p>
          <a:p>
            <a:pPr lvl="1"/>
            <a:r>
              <a:rPr lang="en-US" sz="2400" dirty="0">
                <a:solidFill>
                  <a:schemeClr val="accent6">
                    <a:lumMod val="50000"/>
                  </a:schemeClr>
                </a:solidFill>
                <a:effectLst/>
              </a:rPr>
              <a:t>Supporting incident management policies and priorities.</a:t>
            </a:r>
          </a:p>
          <a:p>
            <a:endParaRPr lang="en-US" dirty="0"/>
          </a:p>
        </p:txBody>
      </p:sp>
    </p:spTree>
    <p:extLst>
      <p:ext uri="{BB962C8B-B14F-4D97-AF65-F5344CB8AC3E}">
        <p14:creationId xmlns:p14="http://schemas.microsoft.com/office/powerpoint/2010/main" val="183965026"/>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HMACC</a:t>
            </a:r>
            <a:endParaRPr lang="en-US" dirty="0">
              <a:solidFill>
                <a:schemeClr val="accent6">
                  <a:lumMod val="50000"/>
                </a:schemeClr>
              </a:solidFill>
            </a:endParaRPr>
          </a:p>
        </p:txBody>
      </p:sp>
      <p:sp>
        <p:nvSpPr>
          <p:cNvPr id="3" name="Content Placeholder 2"/>
          <p:cNvSpPr>
            <a:spLocks noGrp="1"/>
          </p:cNvSpPr>
          <p:nvPr>
            <p:ph idx="1"/>
          </p:nvPr>
        </p:nvSpPr>
        <p:spPr>
          <a:xfrm>
            <a:off x="457200" y="1362016"/>
            <a:ext cx="8229600" cy="4525963"/>
          </a:xfrm>
        </p:spPr>
        <p:txBody>
          <a:bodyPr/>
          <a:lstStyle/>
          <a:p>
            <a:r>
              <a:rPr lang="en-US" dirty="0" smtClean="0">
                <a:solidFill>
                  <a:schemeClr val="accent6">
                    <a:lumMod val="50000"/>
                  </a:schemeClr>
                </a:solidFill>
                <a:effectLst/>
              </a:rPr>
              <a:t>In the event of an emergency that exceeds an organizations ability to respond, the HMACC is a resource.</a:t>
            </a:r>
          </a:p>
          <a:p>
            <a:r>
              <a:rPr lang="en-US" dirty="0">
                <a:solidFill>
                  <a:schemeClr val="accent6">
                    <a:lumMod val="50000"/>
                  </a:schemeClr>
                </a:solidFill>
                <a:effectLst/>
              </a:rPr>
              <a:t>Any Coalition member or partner or MDH may request SEMN Healthcare-MACC activation by contacting the Mayo Clinic Emergency Communications </a:t>
            </a:r>
            <a:endParaRPr lang="en-US" dirty="0" smtClean="0">
              <a:solidFill>
                <a:schemeClr val="accent6">
                  <a:lumMod val="50000"/>
                </a:schemeClr>
              </a:solidFill>
              <a:effectLst/>
            </a:endParaRPr>
          </a:p>
          <a:p>
            <a:pPr marL="0" indent="0">
              <a:buNone/>
            </a:pPr>
            <a:r>
              <a:rPr lang="en-US" dirty="0">
                <a:solidFill>
                  <a:schemeClr val="accent6">
                    <a:lumMod val="50000"/>
                  </a:schemeClr>
                </a:solidFill>
                <a:effectLst/>
              </a:rPr>
              <a:t> </a:t>
            </a:r>
            <a:r>
              <a:rPr lang="en-US" dirty="0" smtClean="0">
                <a:solidFill>
                  <a:schemeClr val="accent6">
                    <a:lumMod val="50000"/>
                  </a:schemeClr>
                </a:solidFill>
                <a:effectLst/>
              </a:rPr>
              <a:t>  Center at </a:t>
            </a:r>
            <a:r>
              <a:rPr lang="en-US" dirty="0">
                <a:solidFill>
                  <a:schemeClr val="accent6">
                    <a:lumMod val="50000"/>
                  </a:schemeClr>
                </a:solidFill>
                <a:effectLst/>
              </a:rPr>
              <a:t>855.606.5458.</a:t>
            </a:r>
          </a:p>
          <a:p>
            <a:endParaRPr lang="en-US" dirty="0">
              <a:effectLst/>
            </a:endParaRPr>
          </a:p>
          <a:p>
            <a:endParaRPr lang="en-US" dirty="0"/>
          </a:p>
        </p:txBody>
      </p:sp>
      <p:pic>
        <p:nvPicPr>
          <p:cNvPr id="5122" name="Picture 2" descr="C:\Users\m157330\AppData\Local\Microsoft\Windows\INetCache\IE\7MWL2MVX\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095" y="4560848"/>
            <a:ext cx="2057890" cy="205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76715"/>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m157330\AppData\Local\Microsoft\Windows\INetCache\IE\7MWL2MVX\googley-eye-birdie-has-questions[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1457" y="2152186"/>
            <a:ext cx="5174171" cy="337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37420"/>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More Information?</a:t>
            </a:r>
          </a:p>
        </p:txBody>
      </p:sp>
      <p:sp>
        <p:nvSpPr>
          <p:cNvPr id="3" name="Content Placeholder 2"/>
          <p:cNvSpPr>
            <a:spLocks noGrp="1"/>
          </p:cNvSpPr>
          <p:nvPr>
            <p:ph idx="1"/>
          </p:nvPr>
        </p:nvSpPr>
        <p:spPr>
          <a:xfrm>
            <a:off x="457200" y="1600200"/>
            <a:ext cx="8229600" cy="1240971"/>
          </a:xfrm>
        </p:spPr>
        <p:txBody>
          <a:bodyPr/>
          <a:lstStyle/>
          <a:p>
            <a:pPr marL="0" indent="0" algn="ctr">
              <a:buNone/>
            </a:pPr>
            <a:r>
              <a:rPr lang="en-US" sz="4400" b="1" dirty="0">
                <a:solidFill>
                  <a:schemeClr val="accent6">
                    <a:lumMod val="50000"/>
                  </a:schemeClr>
                </a:solidFill>
                <a:latin typeface="+mj-lt"/>
                <a:ea typeface="+mj-ea"/>
                <a:cs typeface="+mj-cs"/>
              </a:rPr>
              <a:t>Visit our website: </a:t>
            </a:r>
            <a:r>
              <a:rPr lang="en-US" sz="4400" dirty="0" smtClean="0">
                <a:hlinkClick r:id="rId2"/>
              </a:rPr>
              <a:t>www.semndhc.org</a:t>
            </a:r>
            <a:r>
              <a:rPr lang="en-US" sz="4400" dirty="0" smtClean="0"/>
              <a:t> </a:t>
            </a:r>
            <a:endParaRPr lang="en-US" sz="4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698" y="3746728"/>
            <a:ext cx="2005013"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563233"/>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62"/>
            <a:ext cx="8229600" cy="1143000"/>
          </a:xfrm>
        </p:spPr>
        <p:txBody>
          <a:bodyPr/>
          <a:lstStyle/>
          <a:p>
            <a:pPr eaLnBrk="1" hangingPunct="1">
              <a:lnSpc>
                <a:spcPct val="80000"/>
              </a:lnSpc>
              <a:spcBef>
                <a:spcPct val="20000"/>
              </a:spcBef>
            </a:pPr>
            <a:r>
              <a:rPr lang="en-US" dirty="0">
                <a:solidFill>
                  <a:schemeClr val="accent6">
                    <a:lumMod val="50000"/>
                  </a:schemeClr>
                </a:solidFill>
              </a:rPr>
              <a:t>New </a:t>
            </a:r>
            <a:r>
              <a:rPr lang="en-US" dirty="0" smtClean="0">
                <a:solidFill>
                  <a:schemeClr val="accent6">
                    <a:lumMod val="50000"/>
                  </a:schemeClr>
                </a:solidFill>
              </a:rPr>
              <a:t>Partners</a:t>
            </a:r>
            <a:endParaRPr lang="en-US" dirty="0">
              <a:solidFill>
                <a:schemeClr val="accent6">
                  <a:lumMod val="50000"/>
                </a:schemeClr>
              </a:solidFill>
            </a:endParaRPr>
          </a:p>
        </p:txBody>
      </p:sp>
      <p:sp>
        <p:nvSpPr>
          <p:cNvPr id="3" name="Content Placeholder 2"/>
          <p:cNvSpPr>
            <a:spLocks noGrp="1"/>
          </p:cNvSpPr>
          <p:nvPr>
            <p:ph idx="1"/>
          </p:nvPr>
        </p:nvSpPr>
        <p:spPr>
          <a:xfrm>
            <a:off x="173621" y="763929"/>
            <a:ext cx="8785184" cy="5810491"/>
          </a:xfrm>
        </p:spPr>
        <p:txBody>
          <a:bodyPr numCol="3"/>
          <a:lstStyle/>
          <a:p>
            <a:pPr lvl="0"/>
            <a:r>
              <a:rPr lang="en-US" sz="1300" dirty="0">
                <a:solidFill>
                  <a:schemeClr val="accent6">
                    <a:lumMod val="50000"/>
                  </a:schemeClr>
                </a:solidFill>
                <a:effectLst/>
              </a:rPr>
              <a:t>Accra Home Health</a:t>
            </a:r>
          </a:p>
          <a:p>
            <a:pPr lvl="0"/>
            <a:r>
              <a:rPr lang="en-US" sz="1300" dirty="0">
                <a:solidFill>
                  <a:schemeClr val="accent6">
                    <a:lumMod val="50000"/>
                  </a:schemeClr>
                </a:solidFill>
                <a:effectLst/>
              </a:rPr>
              <a:t>Albert Lea and Austin </a:t>
            </a:r>
            <a:r>
              <a:rPr lang="en-US" sz="1300" dirty="0" smtClean="0">
                <a:solidFill>
                  <a:schemeClr val="accent6">
                    <a:lumMod val="50000"/>
                  </a:schemeClr>
                </a:solidFill>
                <a:effectLst/>
              </a:rPr>
              <a:t>Hospice</a:t>
            </a:r>
          </a:p>
          <a:p>
            <a:pPr lvl="0"/>
            <a:r>
              <a:rPr lang="en-US" sz="1300" dirty="0" err="1" smtClean="0">
                <a:solidFill>
                  <a:schemeClr val="accent6">
                    <a:lumMod val="50000"/>
                  </a:schemeClr>
                </a:solidFill>
                <a:effectLst/>
              </a:rPr>
              <a:t>Ecumen</a:t>
            </a:r>
            <a:r>
              <a:rPr lang="en-US" sz="1300" dirty="0" smtClean="0">
                <a:solidFill>
                  <a:schemeClr val="accent6">
                    <a:lumMod val="50000"/>
                  </a:schemeClr>
                </a:solidFill>
                <a:effectLst/>
              </a:rPr>
              <a:t> Hospice</a:t>
            </a:r>
            <a:endParaRPr lang="en-US" sz="1300" dirty="0">
              <a:solidFill>
                <a:schemeClr val="accent6">
                  <a:lumMod val="50000"/>
                </a:schemeClr>
              </a:solidFill>
              <a:effectLst/>
            </a:endParaRPr>
          </a:p>
          <a:p>
            <a:pPr lvl="0"/>
            <a:r>
              <a:rPr lang="en-US" sz="1300" dirty="0" smtClean="0">
                <a:solidFill>
                  <a:schemeClr val="accent6">
                    <a:lumMod val="50000"/>
                  </a:schemeClr>
                </a:solidFill>
                <a:effectLst/>
              </a:rPr>
              <a:t>Heartland </a:t>
            </a:r>
            <a:r>
              <a:rPr lang="en-US" sz="1300" dirty="0">
                <a:solidFill>
                  <a:schemeClr val="accent6">
                    <a:lumMod val="50000"/>
                  </a:schemeClr>
                </a:solidFill>
                <a:effectLst/>
              </a:rPr>
              <a:t>Hospice</a:t>
            </a:r>
          </a:p>
          <a:p>
            <a:pPr lvl="0"/>
            <a:r>
              <a:rPr lang="en-US" sz="1300" dirty="0">
                <a:solidFill>
                  <a:schemeClr val="accent6">
                    <a:lumMod val="50000"/>
                  </a:schemeClr>
                </a:solidFill>
                <a:effectLst/>
              </a:rPr>
              <a:t>Heartland Rural Services</a:t>
            </a:r>
          </a:p>
          <a:p>
            <a:pPr lvl="0"/>
            <a:r>
              <a:rPr lang="en-US" sz="1300" dirty="0">
                <a:solidFill>
                  <a:schemeClr val="accent6">
                    <a:lumMod val="50000"/>
                  </a:schemeClr>
                </a:solidFill>
                <a:effectLst/>
              </a:rPr>
              <a:t>International Quality Home Care</a:t>
            </a:r>
          </a:p>
          <a:p>
            <a:pPr lvl="0"/>
            <a:r>
              <a:rPr lang="en-US" sz="1300" dirty="0">
                <a:solidFill>
                  <a:schemeClr val="accent6">
                    <a:lumMod val="50000"/>
                  </a:schemeClr>
                </a:solidFill>
                <a:effectLst/>
              </a:rPr>
              <a:t>Seasons Hospice</a:t>
            </a:r>
          </a:p>
          <a:p>
            <a:pPr lvl="0"/>
            <a:r>
              <a:rPr lang="en-US" sz="1300" dirty="0">
                <a:solidFill>
                  <a:schemeClr val="accent6">
                    <a:lumMod val="50000"/>
                  </a:schemeClr>
                </a:solidFill>
                <a:effectLst/>
              </a:rPr>
              <a:t>Stanley Jones &amp; Associates/Volunteers of America</a:t>
            </a:r>
          </a:p>
          <a:p>
            <a:pPr lvl="0"/>
            <a:r>
              <a:rPr lang="en-US" sz="1300" dirty="0">
                <a:solidFill>
                  <a:schemeClr val="accent6">
                    <a:lumMod val="50000"/>
                  </a:schemeClr>
                </a:solidFill>
                <a:effectLst/>
              </a:rPr>
              <a:t>Mayo ECH Home Care</a:t>
            </a:r>
          </a:p>
          <a:p>
            <a:pPr lvl="0"/>
            <a:r>
              <a:rPr lang="en-US" sz="1300" dirty="0">
                <a:solidFill>
                  <a:schemeClr val="accent6">
                    <a:lumMod val="50000"/>
                  </a:schemeClr>
                </a:solidFill>
                <a:effectLst/>
              </a:rPr>
              <a:t>Mayo Clinic Hospice</a:t>
            </a:r>
          </a:p>
          <a:p>
            <a:pPr lvl="0"/>
            <a:r>
              <a:rPr lang="en-US" sz="1300" dirty="0">
                <a:solidFill>
                  <a:schemeClr val="accent6">
                    <a:lumMod val="50000"/>
                  </a:schemeClr>
                </a:solidFill>
                <a:effectLst/>
              </a:rPr>
              <a:t>Moments Hospice of Rochester</a:t>
            </a:r>
          </a:p>
          <a:p>
            <a:pPr lvl="0"/>
            <a:r>
              <a:rPr lang="en-US" sz="1300" dirty="0">
                <a:solidFill>
                  <a:schemeClr val="accent6">
                    <a:lumMod val="50000"/>
                  </a:schemeClr>
                </a:solidFill>
                <a:effectLst/>
              </a:rPr>
              <a:t>Southeast Minnesota Hospice</a:t>
            </a:r>
          </a:p>
          <a:p>
            <a:pPr lvl="0"/>
            <a:r>
              <a:rPr lang="en-US" sz="1300" dirty="0">
                <a:solidFill>
                  <a:schemeClr val="accent6">
                    <a:lumMod val="50000"/>
                  </a:schemeClr>
                </a:solidFill>
                <a:effectLst/>
              </a:rPr>
              <a:t>Volunteers of America Home Health of Southeastern Minnesota</a:t>
            </a:r>
          </a:p>
          <a:p>
            <a:pPr lvl="0"/>
            <a:r>
              <a:rPr lang="en-US" sz="1300" dirty="0">
                <a:solidFill>
                  <a:schemeClr val="accent6">
                    <a:lumMod val="50000"/>
                  </a:schemeClr>
                </a:solidFill>
                <a:effectLst/>
              </a:rPr>
              <a:t>Accra Care</a:t>
            </a:r>
          </a:p>
          <a:p>
            <a:pPr lvl="0"/>
            <a:r>
              <a:rPr lang="en-US" sz="1300" dirty="0">
                <a:solidFill>
                  <a:schemeClr val="accent6">
                    <a:lumMod val="50000"/>
                  </a:schemeClr>
                </a:solidFill>
                <a:effectLst/>
              </a:rPr>
              <a:t>Adams Health Care </a:t>
            </a:r>
            <a:r>
              <a:rPr lang="en-US" sz="1300" dirty="0" smtClean="0">
                <a:solidFill>
                  <a:schemeClr val="accent6">
                    <a:lumMod val="50000"/>
                  </a:schemeClr>
                </a:solidFill>
                <a:effectLst/>
              </a:rPr>
              <a:t>Center</a:t>
            </a:r>
          </a:p>
          <a:p>
            <a:pPr lvl="0"/>
            <a:r>
              <a:rPr lang="en-US" sz="1300" dirty="0" err="1" smtClean="0">
                <a:solidFill>
                  <a:schemeClr val="accent6">
                    <a:lumMod val="50000"/>
                  </a:schemeClr>
                </a:solidFill>
                <a:effectLst/>
              </a:rPr>
              <a:t>Adapta</a:t>
            </a:r>
            <a:r>
              <a:rPr lang="en-US" sz="1300" dirty="0" smtClean="0">
                <a:solidFill>
                  <a:schemeClr val="accent6">
                    <a:lumMod val="50000"/>
                  </a:schemeClr>
                </a:solidFill>
                <a:effectLst/>
              </a:rPr>
              <a:t> (formerly Wing House)</a:t>
            </a:r>
            <a:endParaRPr lang="en-US" sz="1300" dirty="0">
              <a:solidFill>
                <a:schemeClr val="accent6">
                  <a:lumMod val="50000"/>
                </a:schemeClr>
              </a:solidFill>
              <a:effectLst/>
            </a:endParaRPr>
          </a:p>
          <a:p>
            <a:pPr lvl="0"/>
            <a:r>
              <a:rPr lang="en-US" sz="1300" dirty="0" smtClean="0">
                <a:solidFill>
                  <a:schemeClr val="accent6">
                    <a:lumMod val="50000"/>
                  </a:schemeClr>
                </a:solidFill>
                <a:effectLst/>
              </a:rPr>
              <a:t>Community </a:t>
            </a:r>
            <a:r>
              <a:rPr lang="en-US" sz="1300" dirty="0">
                <a:solidFill>
                  <a:schemeClr val="accent6">
                    <a:lumMod val="50000"/>
                  </a:schemeClr>
                </a:solidFill>
                <a:effectLst/>
              </a:rPr>
              <a:t>Memorial </a:t>
            </a:r>
            <a:r>
              <a:rPr lang="en-US" sz="1300" dirty="0" smtClean="0">
                <a:solidFill>
                  <a:schemeClr val="accent6">
                    <a:lumMod val="50000"/>
                  </a:schemeClr>
                </a:solidFill>
                <a:effectLst/>
              </a:rPr>
              <a:t>Hospital</a:t>
            </a:r>
          </a:p>
          <a:p>
            <a:pPr lvl="0"/>
            <a:r>
              <a:rPr lang="en-US" sz="1300" dirty="0" smtClean="0">
                <a:solidFill>
                  <a:schemeClr val="accent6">
                    <a:lumMod val="50000"/>
                  </a:schemeClr>
                </a:solidFill>
                <a:effectLst/>
              </a:rPr>
              <a:t>Cronin Homes</a:t>
            </a:r>
            <a:endParaRPr lang="en-US" sz="1300" dirty="0">
              <a:solidFill>
                <a:schemeClr val="accent6">
                  <a:lumMod val="50000"/>
                </a:schemeClr>
              </a:solidFill>
              <a:effectLst/>
            </a:endParaRPr>
          </a:p>
          <a:p>
            <a:pPr lvl="0"/>
            <a:r>
              <a:rPr lang="en-US" sz="1300" dirty="0">
                <a:solidFill>
                  <a:schemeClr val="accent6">
                    <a:lumMod val="50000"/>
                  </a:schemeClr>
                </a:solidFill>
                <a:effectLst/>
              </a:rPr>
              <a:t>Eden Brook of </a:t>
            </a:r>
            <a:r>
              <a:rPr lang="en-US" sz="1300" dirty="0" smtClean="0">
                <a:solidFill>
                  <a:schemeClr val="accent6">
                    <a:lumMod val="50000"/>
                  </a:schemeClr>
                </a:solidFill>
                <a:effectLst/>
              </a:rPr>
              <a:t>Rochester</a:t>
            </a:r>
          </a:p>
          <a:p>
            <a:pPr lvl="0"/>
            <a:r>
              <a:rPr lang="en-US" sz="1300" dirty="0" smtClean="0">
                <a:solidFill>
                  <a:schemeClr val="accent6">
                    <a:lumMod val="50000"/>
                  </a:schemeClr>
                </a:solidFill>
                <a:effectLst/>
              </a:rPr>
              <a:t>ECH Aging Services</a:t>
            </a:r>
            <a:endParaRPr lang="en-US" sz="1300" dirty="0">
              <a:solidFill>
                <a:schemeClr val="accent6">
                  <a:lumMod val="50000"/>
                </a:schemeClr>
              </a:solidFill>
              <a:effectLst/>
            </a:endParaRPr>
          </a:p>
          <a:p>
            <a:pPr lvl="0"/>
            <a:r>
              <a:rPr lang="en-US" sz="1300" dirty="0" err="1">
                <a:solidFill>
                  <a:schemeClr val="accent6">
                    <a:lumMod val="50000"/>
                  </a:schemeClr>
                </a:solidFill>
                <a:effectLst/>
              </a:rPr>
              <a:t>Ecumen</a:t>
            </a:r>
            <a:r>
              <a:rPr lang="en-US" sz="1300" dirty="0">
                <a:solidFill>
                  <a:schemeClr val="accent6">
                    <a:lumMod val="50000"/>
                  </a:schemeClr>
                </a:solidFill>
                <a:effectLst/>
              </a:rPr>
              <a:t> Long Term Care</a:t>
            </a:r>
          </a:p>
          <a:p>
            <a:pPr lvl="0"/>
            <a:r>
              <a:rPr lang="en-US" sz="1300" dirty="0">
                <a:solidFill>
                  <a:schemeClr val="accent6">
                    <a:lumMod val="50000"/>
                  </a:schemeClr>
                </a:solidFill>
                <a:effectLst/>
              </a:rPr>
              <a:t>Fairview Care Center</a:t>
            </a:r>
          </a:p>
          <a:p>
            <a:pPr lvl="0"/>
            <a:r>
              <a:rPr lang="en-US" sz="1300" dirty="0">
                <a:solidFill>
                  <a:schemeClr val="accent6">
                    <a:lumMod val="50000"/>
                  </a:schemeClr>
                </a:solidFill>
                <a:effectLst/>
              </a:rPr>
              <a:t>Field Crest Care Center</a:t>
            </a:r>
          </a:p>
          <a:p>
            <a:pPr lvl="0"/>
            <a:r>
              <a:rPr lang="en-US" sz="1300" dirty="0">
                <a:solidFill>
                  <a:schemeClr val="accent6">
                    <a:lumMod val="50000"/>
                  </a:schemeClr>
                </a:solidFill>
                <a:effectLst/>
              </a:rPr>
              <a:t>Fountain Centers</a:t>
            </a:r>
          </a:p>
          <a:p>
            <a:pPr lvl="0"/>
            <a:r>
              <a:rPr lang="en-US" sz="1300" dirty="0">
                <a:solidFill>
                  <a:schemeClr val="accent6">
                    <a:lumMod val="50000"/>
                  </a:schemeClr>
                </a:solidFill>
                <a:effectLst/>
              </a:rPr>
              <a:t>Good Samaritan </a:t>
            </a:r>
            <a:r>
              <a:rPr lang="en-US" sz="1300" dirty="0" err="1" smtClean="0">
                <a:solidFill>
                  <a:schemeClr val="accent6">
                    <a:lumMod val="50000"/>
                  </a:schemeClr>
                </a:solidFill>
                <a:effectLst/>
              </a:rPr>
              <a:t>Comfortcare</a:t>
            </a:r>
            <a:endParaRPr lang="en-US" sz="1300" dirty="0">
              <a:solidFill>
                <a:schemeClr val="accent6">
                  <a:lumMod val="50000"/>
                </a:schemeClr>
              </a:solidFill>
              <a:effectLst/>
            </a:endParaRPr>
          </a:p>
          <a:p>
            <a:pPr lvl="0"/>
            <a:r>
              <a:rPr lang="en-US" sz="1300" dirty="0">
                <a:solidFill>
                  <a:schemeClr val="accent6">
                    <a:lumMod val="50000"/>
                  </a:schemeClr>
                </a:solidFill>
                <a:effectLst/>
              </a:rPr>
              <a:t>Good Samaritan Society</a:t>
            </a:r>
          </a:p>
          <a:p>
            <a:pPr lvl="0"/>
            <a:r>
              <a:rPr lang="en-US" sz="1300" dirty="0">
                <a:solidFill>
                  <a:schemeClr val="accent6">
                    <a:lumMod val="50000"/>
                  </a:schemeClr>
                </a:solidFill>
                <a:effectLst/>
              </a:rPr>
              <a:t>Good Shepherd Lutheran Services of Rushford</a:t>
            </a:r>
          </a:p>
          <a:p>
            <a:pPr lvl="0"/>
            <a:r>
              <a:rPr lang="en-US" sz="1300" dirty="0">
                <a:solidFill>
                  <a:schemeClr val="accent6">
                    <a:lumMod val="50000"/>
                  </a:schemeClr>
                </a:solidFill>
                <a:effectLst/>
              </a:rPr>
              <a:t>Great River </a:t>
            </a:r>
            <a:r>
              <a:rPr lang="en-US" sz="1300" dirty="0" smtClean="0">
                <a:solidFill>
                  <a:schemeClr val="accent6">
                    <a:lumMod val="50000"/>
                  </a:schemeClr>
                </a:solidFill>
                <a:effectLst/>
              </a:rPr>
              <a:t>Homes</a:t>
            </a:r>
          </a:p>
          <a:p>
            <a:pPr lvl="0"/>
            <a:r>
              <a:rPr lang="en-US" sz="1300" dirty="0" smtClean="0">
                <a:solidFill>
                  <a:schemeClr val="accent6">
                    <a:lumMod val="50000"/>
                  </a:schemeClr>
                </a:solidFill>
                <a:effectLst/>
              </a:rPr>
              <a:t>Green Prairie Rehab &amp; Assisted Living</a:t>
            </a:r>
          </a:p>
          <a:p>
            <a:pPr lvl="0"/>
            <a:r>
              <a:rPr lang="en-US" sz="1300" dirty="0" err="1" smtClean="0">
                <a:solidFill>
                  <a:schemeClr val="accent6">
                    <a:lumMod val="50000"/>
                  </a:schemeClr>
                </a:solidFill>
                <a:effectLst/>
              </a:rPr>
              <a:t>Gundersen</a:t>
            </a:r>
            <a:r>
              <a:rPr lang="en-US" sz="1300" dirty="0" smtClean="0">
                <a:solidFill>
                  <a:schemeClr val="accent6">
                    <a:lumMod val="50000"/>
                  </a:schemeClr>
                </a:solidFill>
                <a:effectLst/>
              </a:rPr>
              <a:t> Harmony Care Center</a:t>
            </a:r>
            <a:endParaRPr lang="en-US" sz="1300" dirty="0">
              <a:solidFill>
                <a:schemeClr val="accent6">
                  <a:lumMod val="50000"/>
                </a:schemeClr>
              </a:solidFill>
              <a:effectLst/>
            </a:endParaRPr>
          </a:p>
          <a:p>
            <a:pPr lvl="0"/>
            <a:r>
              <a:rPr lang="en-US" sz="1300" dirty="0" smtClean="0">
                <a:solidFill>
                  <a:schemeClr val="accent6">
                    <a:lumMod val="50000"/>
                  </a:schemeClr>
                </a:solidFill>
                <a:effectLst/>
              </a:rPr>
              <a:t>Homestead </a:t>
            </a:r>
            <a:r>
              <a:rPr lang="en-US" sz="1300" dirty="0">
                <a:solidFill>
                  <a:schemeClr val="accent6">
                    <a:lumMod val="50000"/>
                  </a:schemeClr>
                </a:solidFill>
                <a:effectLst/>
              </a:rPr>
              <a:t>at Rochester</a:t>
            </a:r>
          </a:p>
          <a:p>
            <a:pPr lvl="0"/>
            <a:r>
              <a:rPr lang="en-US" sz="1300" dirty="0">
                <a:solidFill>
                  <a:schemeClr val="accent6">
                    <a:lumMod val="50000"/>
                  </a:schemeClr>
                </a:solidFill>
                <a:effectLst/>
              </a:rPr>
              <a:t>Kenyon Sunset Home</a:t>
            </a:r>
          </a:p>
          <a:p>
            <a:pPr lvl="0"/>
            <a:r>
              <a:rPr lang="en-US" sz="1300" dirty="0">
                <a:solidFill>
                  <a:schemeClr val="accent6">
                    <a:lumMod val="50000"/>
                  </a:schemeClr>
                </a:solidFill>
                <a:effectLst/>
              </a:rPr>
              <a:t>La Crescent Health Services</a:t>
            </a:r>
          </a:p>
          <a:p>
            <a:pPr lvl="0"/>
            <a:r>
              <a:rPr lang="en-US" sz="1300" dirty="0">
                <a:solidFill>
                  <a:schemeClr val="accent6">
                    <a:lumMod val="50000"/>
                  </a:schemeClr>
                </a:solidFill>
                <a:effectLst/>
              </a:rPr>
              <a:t>Lake Winona Manor- Winona Senior Services</a:t>
            </a:r>
          </a:p>
          <a:p>
            <a:pPr lvl="0"/>
            <a:r>
              <a:rPr lang="en-US" sz="1300" dirty="0">
                <a:solidFill>
                  <a:schemeClr val="accent6">
                    <a:lumMod val="50000"/>
                  </a:schemeClr>
                </a:solidFill>
                <a:effectLst/>
              </a:rPr>
              <a:t>Laura Baker Services </a:t>
            </a:r>
            <a:r>
              <a:rPr lang="en-US" sz="1300" dirty="0" smtClean="0">
                <a:solidFill>
                  <a:schemeClr val="accent6">
                    <a:lumMod val="50000"/>
                  </a:schemeClr>
                </a:solidFill>
                <a:effectLst/>
              </a:rPr>
              <a:t>Association</a:t>
            </a:r>
            <a:endParaRPr lang="en-US" sz="1300" dirty="0">
              <a:solidFill>
                <a:schemeClr val="accent6">
                  <a:lumMod val="50000"/>
                </a:schemeClr>
              </a:solidFill>
              <a:effectLst/>
            </a:endParaRPr>
          </a:p>
          <a:p>
            <a:pPr lvl="0"/>
            <a:r>
              <a:rPr lang="en-US" sz="1300" dirty="0">
                <a:solidFill>
                  <a:schemeClr val="accent6">
                    <a:lumMod val="50000"/>
                  </a:schemeClr>
                </a:solidFill>
                <a:effectLst/>
              </a:rPr>
              <a:t>Northfield Retirement Community</a:t>
            </a:r>
          </a:p>
          <a:p>
            <a:pPr lvl="0"/>
            <a:r>
              <a:rPr lang="en-US" sz="1300" dirty="0">
                <a:solidFill>
                  <a:schemeClr val="accent6">
                    <a:lumMod val="50000"/>
                  </a:schemeClr>
                </a:solidFill>
                <a:effectLst/>
              </a:rPr>
              <a:t>Ostrander Care and Rehabilitation</a:t>
            </a:r>
          </a:p>
          <a:p>
            <a:pPr lvl="0"/>
            <a:r>
              <a:rPr lang="en-US" sz="1300" dirty="0" smtClean="0">
                <a:solidFill>
                  <a:schemeClr val="accent6">
                    <a:lumMod val="50000"/>
                  </a:schemeClr>
                </a:solidFill>
                <a:effectLst/>
              </a:rPr>
              <a:t>Pleasant </a:t>
            </a:r>
            <a:r>
              <a:rPr lang="en-US" sz="1300" dirty="0">
                <a:solidFill>
                  <a:schemeClr val="accent6">
                    <a:lumMod val="50000"/>
                  </a:schemeClr>
                </a:solidFill>
                <a:effectLst/>
              </a:rPr>
              <a:t>Manor Nursing Home</a:t>
            </a:r>
          </a:p>
          <a:p>
            <a:pPr lvl="0"/>
            <a:r>
              <a:rPr lang="en-US" sz="1300" dirty="0">
                <a:solidFill>
                  <a:schemeClr val="accent6">
                    <a:lumMod val="50000"/>
                  </a:schemeClr>
                </a:solidFill>
                <a:effectLst/>
              </a:rPr>
              <a:t>Prairie </a:t>
            </a:r>
            <a:r>
              <a:rPr lang="en-US" sz="1300" dirty="0" smtClean="0">
                <a:solidFill>
                  <a:schemeClr val="accent6">
                    <a:lumMod val="50000"/>
                  </a:schemeClr>
                </a:solidFill>
                <a:effectLst/>
              </a:rPr>
              <a:t>River Manor</a:t>
            </a:r>
            <a:endParaRPr lang="en-US" sz="1300" dirty="0">
              <a:solidFill>
                <a:schemeClr val="accent6">
                  <a:lumMod val="50000"/>
                </a:schemeClr>
              </a:solidFill>
              <a:effectLst/>
            </a:endParaRPr>
          </a:p>
          <a:p>
            <a:pPr lvl="0"/>
            <a:r>
              <a:rPr lang="en-US" sz="1300" dirty="0">
                <a:solidFill>
                  <a:schemeClr val="accent6">
                    <a:lumMod val="50000"/>
                  </a:schemeClr>
                </a:solidFill>
                <a:effectLst/>
              </a:rPr>
              <a:t>Prairie Meadows</a:t>
            </a:r>
          </a:p>
          <a:p>
            <a:pPr lvl="0"/>
            <a:r>
              <a:rPr lang="en-US" sz="1300" dirty="0" smtClean="0">
                <a:solidFill>
                  <a:schemeClr val="accent6">
                    <a:lumMod val="50000"/>
                  </a:schemeClr>
                </a:solidFill>
                <a:effectLst/>
              </a:rPr>
              <a:t>Red </a:t>
            </a:r>
            <a:r>
              <a:rPr lang="en-US" sz="1300" dirty="0">
                <a:solidFill>
                  <a:schemeClr val="accent6">
                    <a:lumMod val="50000"/>
                  </a:schemeClr>
                </a:solidFill>
                <a:effectLst/>
              </a:rPr>
              <a:t>Wing Hospice</a:t>
            </a:r>
          </a:p>
          <a:p>
            <a:pPr lvl="0"/>
            <a:r>
              <a:rPr lang="en-US" sz="1300" dirty="0">
                <a:solidFill>
                  <a:schemeClr val="accent6">
                    <a:lumMod val="50000"/>
                  </a:schemeClr>
                </a:solidFill>
                <a:effectLst/>
              </a:rPr>
              <a:t>REM River Bluffs</a:t>
            </a:r>
          </a:p>
          <a:p>
            <a:pPr lvl="0"/>
            <a:r>
              <a:rPr lang="en-US" sz="1300" dirty="0" smtClean="0">
                <a:solidFill>
                  <a:schemeClr val="accent6">
                    <a:lumMod val="50000"/>
                  </a:schemeClr>
                </a:solidFill>
                <a:effectLst/>
              </a:rPr>
              <a:t>Rochester School District 535</a:t>
            </a:r>
            <a:endParaRPr lang="en-US" sz="1300" dirty="0">
              <a:solidFill>
                <a:schemeClr val="accent6">
                  <a:lumMod val="50000"/>
                </a:schemeClr>
              </a:solidFill>
              <a:effectLst/>
            </a:endParaRPr>
          </a:p>
          <a:p>
            <a:pPr lvl="0"/>
            <a:r>
              <a:rPr lang="en-US" sz="1300" dirty="0">
                <a:solidFill>
                  <a:schemeClr val="accent6">
                    <a:lumMod val="50000"/>
                  </a:schemeClr>
                </a:solidFill>
                <a:effectLst/>
              </a:rPr>
              <a:t>Sacred Heart Care Center</a:t>
            </a:r>
          </a:p>
          <a:p>
            <a:pPr lvl="0"/>
            <a:r>
              <a:rPr lang="en-US" sz="1300" dirty="0">
                <a:solidFill>
                  <a:schemeClr val="accent6">
                    <a:lumMod val="50000"/>
                  </a:schemeClr>
                </a:solidFill>
                <a:effectLst/>
              </a:rPr>
              <a:t>Saint Anne of Winona</a:t>
            </a:r>
          </a:p>
          <a:p>
            <a:pPr lvl="0"/>
            <a:r>
              <a:rPr lang="en-US" sz="1300" dirty="0" smtClean="0">
                <a:solidFill>
                  <a:schemeClr val="accent6">
                    <a:lumMod val="50000"/>
                  </a:schemeClr>
                </a:solidFill>
                <a:effectLst/>
              </a:rPr>
              <a:t>St</a:t>
            </a:r>
            <a:r>
              <a:rPr lang="en-US" sz="1300" dirty="0">
                <a:solidFill>
                  <a:schemeClr val="accent6">
                    <a:lumMod val="50000"/>
                  </a:schemeClr>
                </a:solidFill>
                <a:effectLst/>
              </a:rPr>
              <a:t>. John’s of Albert Lea</a:t>
            </a:r>
          </a:p>
          <a:p>
            <a:pPr lvl="0"/>
            <a:r>
              <a:rPr lang="en-US" sz="1300" dirty="0" smtClean="0">
                <a:solidFill>
                  <a:schemeClr val="accent6">
                    <a:lumMod val="50000"/>
                  </a:schemeClr>
                </a:solidFill>
                <a:effectLst/>
              </a:rPr>
              <a:t>Sauer </a:t>
            </a:r>
            <a:r>
              <a:rPr lang="en-US" sz="1300" dirty="0">
                <a:solidFill>
                  <a:schemeClr val="accent6">
                    <a:lumMod val="50000"/>
                  </a:schemeClr>
                </a:solidFill>
                <a:effectLst/>
              </a:rPr>
              <a:t>Health Care</a:t>
            </a:r>
          </a:p>
          <a:p>
            <a:pPr lvl="0"/>
            <a:r>
              <a:rPr lang="en-US" sz="1300" dirty="0">
                <a:solidFill>
                  <a:schemeClr val="accent6">
                    <a:lumMod val="50000"/>
                  </a:schemeClr>
                </a:solidFill>
                <a:effectLst/>
              </a:rPr>
              <a:t>Seasons </a:t>
            </a:r>
            <a:r>
              <a:rPr lang="en-US" sz="1300" dirty="0" smtClean="0">
                <a:solidFill>
                  <a:schemeClr val="accent6">
                    <a:lumMod val="50000"/>
                  </a:schemeClr>
                </a:solidFill>
                <a:effectLst/>
              </a:rPr>
              <a:t>Hospice</a:t>
            </a:r>
          </a:p>
          <a:p>
            <a:pPr lvl="0"/>
            <a:r>
              <a:rPr lang="en-US" sz="1300" dirty="0" smtClean="0">
                <a:solidFill>
                  <a:schemeClr val="accent6">
                    <a:lumMod val="50000"/>
                  </a:schemeClr>
                </a:solidFill>
                <a:effectLst/>
              </a:rPr>
              <a:t>Spring Valley Living</a:t>
            </a:r>
            <a:endParaRPr lang="en-US" sz="1300" dirty="0">
              <a:solidFill>
                <a:schemeClr val="accent6">
                  <a:lumMod val="50000"/>
                </a:schemeClr>
              </a:solidFill>
              <a:effectLst/>
            </a:endParaRPr>
          </a:p>
          <a:p>
            <a:pPr lvl="0"/>
            <a:r>
              <a:rPr lang="en-US" sz="1300" dirty="0">
                <a:solidFill>
                  <a:schemeClr val="accent6">
                    <a:lumMod val="50000"/>
                  </a:schemeClr>
                </a:solidFill>
                <a:effectLst/>
              </a:rPr>
              <a:t>St. Crispin Living </a:t>
            </a:r>
            <a:r>
              <a:rPr lang="en-US" sz="1300" dirty="0" smtClean="0">
                <a:solidFill>
                  <a:schemeClr val="accent6">
                    <a:lumMod val="50000"/>
                  </a:schemeClr>
                </a:solidFill>
                <a:effectLst/>
              </a:rPr>
              <a:t>Community</a:t>
            </a:r>
            <a:endParaRPr lang="en-US" sz="1300" dirty="0">
              <a:solidFill>
                <a:schemeClr val="accent6">
                  <a:lumMod val="50000"/>
                </a:schemeClr>
              </a:solidFill>
              <a:effectLst/>
            </a:endParaRPr>
          </a:p>
          <a:p>
            <a:pPr lvl="0"/>
            <a:r>
              <a:rPr lang="en-US" sz="1300" dirty="0">
                <a:solidFill>
                  <a:schemeClr val="accent6">
                    <a:lumMod val="50000"/>
                  </a:schemeClr>
                </a:solidFill>
                <a:effectLst/>
              </a:rPr>
              <a:t>Stewartville </a:t>
            </a:r>
            <a:r>
              <a:rPr lang="en-US" sz="1300" dirty="0" smtClean="0">
                <a:solidFill>
                  <a:schemeClr val="accent6">
                    <a:lumMod val="50000"/>
                  </a:schemeClr>
                </a:solidFill>
                <a:effectLst/>
              </a:rPr>
              <a:t>Care Center</a:t>
            </a:r>
          </a:p>
          <a:p>
            <a:pPr lvl="0"/>
            <a:r>
              <a:rPr lang="en-US" sz="1300" dirty="0" smtClean="0">
                <a:solidFill>
                  <a:schemeClr val="accent6">
                    <a:lumMod val="50000"/>
                  </a:schemeClr>
                </a:solidFill>
                <a:effectLst/>
              </a:rPr>
              <a:t>The Gardens of Cannon Falls</a:t>
            </a:r>
          </a:p>
          <a:p>
            <a:pPr lvl="0"/>
            <a:r>
              <a:rPr lang="en-US" sz="1300" dirty="0" smtClean="0">
                <a:solidFill>
                  <a:schemeClr val="accent6">
                    <a:lumMod val="50000"/>
                  </a:schemeClr>
                </a:solidFill>
                <a:effectLst/>
              </a:rPr>
              <a:t>The Plummer Home</a:t>
            </a:r>
          </a:p>
          <a:p>
            <a:pPr lvl="0"/>
            <a:r>
              <a:rPr lang="en-US" sz="1300" dirty="0" smtClean="0">
                <a:solidFill>
                  <a:schemeClr val="accent6">
                    <a:lumMod val="50000"/>
                  </a:schemeClr>
                </a:solidFill>
                <a:effectLst/>
              </a:rPr>
              <a:t>The Shalom Home</a:t>
            </a:r>
            <a:endParaRPr lang="en-US" sz="1300" dirty="0">
              <a:solidFill>
                <a:schemeClr val="accent6">
                  <a:lumMod val="50000"/>
                </a:schemeClr>
              </a:solidFill>
              <a:effectLst/>
            </a:endParaRPr>
          </a:p>
          <a:p>
            <a:pPr lvl="0"/>
            <a:r>
              <a:rPr lang="en-US" sz="1300" dirty="0">
                <a:solidFill>
                  <a:schemeClr val="accent6">
                    <a:lumMod val="50000"/>
                  </a:schemeClr>
                </a:solidFill>
                <a:effectLst/>
              </a:rPr>
              <a:t>Three Links Care Center</a:t>
            </a:r>
          </a:p>
          <a:p>
            <a:pPr lvl="0"/>
            <a:r>
              <a:rPr lang="en-US" sz="1300" dirty="0" err="1">
                <a:solidFill>
                  <a:schemeClr val="accent6">
                    <a:lumMod val="50000"/>
                  </a:schemeClr>
                </a:solidFill>
                <a:effectLst/>
              </a:rPr>
              <a:t>Tinta</a:t>
            </a:r>
            <a:r>
              <a:rPr lang="en-US" sz="1300" dirty="0">
                <a:solidFill>
                  <a:schemeClr val="accent6">
                    <a:lumMod val="50000"/>
                  </a:schemeClr>
                </a:solidFill>
                <a:effectLst/>
              </a:rPr>
              <a:t> </a:t>
            </a:r>
            <a:r>
              <a:rPr lang="en-US" sz="1300" dirty="0" err="1">
                <a:solidFill>
                  <a:schemeClr val="accent6">
                    <a:lumMod val="50000"/>
                  </a:schemeClr>
                </a:solidFill>
                <a:effectLst/>
              </a:rPr>
              <a:t>Wita</a:t>
            </a:r>
            <a:r>
              <a:rPr lang="en-US" sz="1300" dirty="0">
                <a:solidFill>
                  <a:schemeClr val="accent6">
                    <a:lumMod val="50000"/>
                  </a:schemeClr>
                </a:solidFill>
                <a:effectLst/>
              </a:rPr>
              <a:t> Lodge Prairie Island Indian Community</a:t>
            </a:r>
          </a:p>
          <a:p>
            <a:pPr lvl="0"/>
            <a:r>
              <a:rPr lang="en-US" sz="1300" dirty="0">
                <a:solidFill>
                  <a:schemeClr val="accent6">
                    <a:lumMod val="50000"/>
                  </a:schemeClr>
                </a:solidFill>
                <a:effectLst/>
              </a:rPr>
              <a:t>Valley View Healthcare and Rehabilitation</a:t>
            </a:r>
          </a:p>
          <a:p>
            <a:pPr lvl="0"/>
            <a:r>
              <a:rPr lang="en-US" sz="1300" dirty="0">
                <a:solidFill>
                  <a:schemeClr val="accent6">
                    <a:lumMod val="50000"/>
                  </a:schemeClr>
                </a:solidFill>
                <a:effectLst/>
              </a:rPr>
              <a:t>Volunteers of America Home Health of Southeastern </a:t>
            </a:r>
            <a:r>
              <a:rPr lang="en-US" sz="1300" dirty="0" smtClean="0">
                <a:solidFill>
                  <a:schemeClr val="accent6">
                    <a:lumMod val="50000"/>
                  </a:schemeClr>
                </a:solidFill>
                <a:effectLst/>
              </a:rPr>
              <a:t>Minnesota</a:t>
            </a:r>
          </a:p>
          <a:p>
            <a:pPr lvl="0"/>
            <a:r>
              <a:rPr lang="en-US" sz="1300" dirty="0" smtClean="0">
                <a:solidFill>
                  <a:schemeClr val="accent6">
                    <a:lumMod val="50000"/>
                  </a:schemeClr>
                </a:solidFill>
                <a:effectLst/>
              </a:rPr>
              <a:t>Valley View Healthcare</a:t>
            </a:r>
            <a:endParaRPr lang="en-US" sz="1300" dirty="0">
              <a:solidFill>
                <a:schemeClr val="accent6">
                  <a:lumMod val="50000"/>
                </a:schemeClr>
              </a:solidFill>
              <a:effectLst/>
            </a:endParaRPr>
          </a:p>
          <a:p>
            <a:pPr lvl="0"/>
            <a:r>
              <a:rPr lang="en-US" sz="1300" dirty="0" err="1" smtClean="0">
                <a:solidFill>
                  <a:schemeClr val="accent6">
                    <a:lumMod val="50000"/>
                  </a:schemeClr>
                </a:solidFill>
                <a:effectLst/>
              </a:rPr>
              <a:t>Weatherstone</a:t>
            </a:r>
            <a:r>
              <a:rPr lang="en-US" sz="1300" dirty="0" smtClean="0">
                <a:solidFill>
                  <a:schemeClr val="accent6">
                    <a:lumMod val="50000"/>
                  </a:schemeClr>
                </a:solidFill>
                <a:effectLst/>
              </a:rPr>
              <a:t> Senior Living</a:t>
            </a:r>
          </a:p>
          <a:p>
            <a:r>
              <a:rPr lang="en-US" sz="1300">
                <a:solidFill>
                  <a:schemeClr val="accent6">
                    <a:lumMod val="50000"/>
                  </a:schemeClr>
                </a:solidFill>
                <a:effectLst/>
              </a:rPr>
              <a:t>Whitewater Health Services</a:t>
            </a:r>
          </a:p>
          <a:p>
            <a:pPr lvl="0"/>
            <a:r>
              <a:rPr lang="en-US" sz="1300" smtClean="0">
                <a:solidFill>
                  <a:schemeClr val="accent6">
                    <a:lumMod val="50000"/>
                  </a:schemeClr>
                </a:solidFill>
                <a:effectLst/>
              </a:rPr>
              <a:t>Willows </a:t>
            </a:r>
            <a:r>
              <a:rPr lang="en-US" sz="1300" dirty="0">
                <a:solidFill>
                  <a:schemeClr val="accent6">
                    <a:lumMod val="50000"/>
                  </a:schemeClr>
                </a:solidFill>
                <a:effectLst/>
              </a:rPr>
              <a:t>&amp; Waters Senior Living</a:t>
            </a:r>
          </a:p>
          <a:p>
            <a:r>
              <a:rPr lang="en-US" sz="1300" dirty="0" err="1">
                <a:solidFill>
                  <a:schemeClr val="accent6">
                    <a:lumMod val="50000"/>
                  </a:schemeClr>
                </a:solidFill>
                <a:effectLst/>
              </a:rPr>
              <a:t>Zumbro</a:t>
            </a:r>
            <a:r>
              <a:rPr lang="en-US" sz="1300" dirty="0">
                <a:solidFill>
                  <a:schemeClr val="accent6">
                    <a:lumMod val="50000"/>
                  </a:schemeClr>
                </a:solidFill>
                <a:effectLst/>
              </a:rPr>
              <a:t> Valley Health Center</a:t>
            </a:r>
          </a:p>
        </p:txBody>
      </p:sp>
    </p:spTree>
    <p:extLst>
      <p:ext uri="{BB962C8B-B14F-4D97-AF65-F5344CB8AC3E}">
        <p14:creationId xmlns:p14="http://schemas.microsoft.com/office/powerpoint/2010/main" val="128620512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
            <a:ext cx="8229600" cy="1143000"/>
          </a:xfrm>
        </p:spPr>
        <p:txBody>
          <a:bodyPr/>
          <a:lstStyle/>
          <a:p>
            <a:r>
              <a:rPr lang="en-US" sz="5400" dirty="0">
                <a:solidFill>
                  <a:schemeClr val="accent6">
                    <a:lumMod val="50000"/>
                  </a:schemeClr>
                </a:solidFill>
              </a:rPr>
              <a:t>Agenda</a:t>
            </a:r>
          </a:p>
        </p:txBody>
      </p:sp>
      <p:graphicFrame>
        <p:nvGraphicFramePr>
          <p:cNvPr id="5" name="Object 4"/>
          <p:cNvGraphicFramePr>
            <a:graphicFrameLocks noChangeAspect="1"/>
          </p:cNvGraphicFramePr>
          <p:nvPr>
            <p:extLst>
              <p:ext uri="{D42A27DB-BD31-4B8C-83A1-F6EECF244321}">
                <p14:modId xmlns:p14="http://schemas.microsoft.com/office/powerpoint/2010/main" val="3053428679"/>
              </p:ext>
            </p:extLst>
          </p:nvPr>
        </p:nvGraphicFramePr>
        <p:xfrm>
          <a:off x="202557" y="1164032"/>
          <a:ext cx="10544196" cy="5852416"/>
        </p:xfrm>
        <a:graphic>
          <a:graphicData uri="http://schemas.openxmlformats.org/presentationml/2006/ole">
            <mc:AlternateContent xmlns:mc="http://schemas.openxmlformats.org/markup-compatibility/2006">
              <mc:Choice xmlns:v="urn:schemas-microsoft-com:vml" Requires="v">
                <p:oleObj spid="_x0000_s2068" name="Document" r:id="rId3" imgW="8840865" imgH="4906249" progId="Word.Document.12">
                  <p:embed/>
                </p:oleObj>
              </mc:Choice>
              <mc:Fallback>
                <p:oleObj name="Document" r:id="rId3" imgW="8840865" imgH="4906249" progId="Word.Document.12">
                  <p:embed/>
                  <p:pic>
                    <p:nvPicPr>
                      <p:cNvPr id="0" name=""/>
                      <p:cNvPicPr/>
                      <p:nvPr/>
                    </p:nvPicPr>
                    <p:blipFill>
                      <a:blip r:embed="rId4"/>
                      <a:stretch>
                        <a:fillRect/>
                      </a:stretch>
                    </p:blipFill>
                    <p:spPr>
                      <a:xfrm>
                        <a:off x="202557" y="1164032"/>
                        <a:ext cx="10544196" cy="5852416"/>
                      </a:xfrm>
                      <a:prstGeom prst="rect">
                        <a:avLst/>
                      </a:prstGeom>
                    </p:spPr>
                  </p:pic>
                </p:oleObj>
              </mc:Fallback>
            </mc:AlternateContent>
          </a:graphicData>
        </a:graphic>
      </p:graphicFrame>
    </p:spTree>
    <p:extLst>
      <p:ext uri="{BB962C8B-B14F-4D97-AF65-F5344CB8AC3E}">
        <p14:creationId xmlns:p14="http://schemas.microsoft.com/office/powerpoint/2010/main" val="769441195"/>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8420824"/>
              </p:ext>
            </p:extLst>
          </p:nvPr>
        </p:nvGraphicFramePr>
        <p:xfrm>
          <a:off x="300942" y="292688"/>
          <a:ext cx="9479325" cy="6619875"/>
        </p:xfrm>
        <a:graphic>
          <a:graphicData uri="http://schemas.openxmlformats.org/presentationml/2006/ole">
            <mc:AlternateContent xmlns:mc="http://schemas.openxmlformats.org/markup-compatibility/2006">
              <mc:Choice xmlns:v="urn:schemas-microsoft-com:vml" Requires="v">
                <p:oleObj spid="_x0000_s3089" name="Document" r:id="rId3" imgW="8840865" imgH="6633898" progId="Word.Document.12">
                  <p:embed/>
                </p:oleObj>
              </mc:Choice>
              <mc:Fallback>
                <p:oleObj name="Document" r:id="rId3" imgW="8840865" imgH="6633898" progId="Word.Document.12">
                  <p:embed/>
                  <p:pic>
                    <p:nvPicPr>
                      <p:cNvPr id="0" name=""/>
                      <p:cNvPicPr/>
                      <p:nvPr/>
                    </p:nvPicPr>
                    <p:blipFill>
                      <a:blip r:embed="rId4"/>
                      <a:stretch>
                        <a:fillRect/>
                      </a:stretch>
                    </p:blipFill>
                    <p:spPr>
                      <a:xfrm>
                        <a:off x="300942" y="292688"/>
                        <a:ext cx="9479325" cy="6619875"/>
                      </a:xfrm>
                      <a:prstGeom prst="rect">
                        <a:avLst/>
                      </a:prstGeom>
                    </p:spPr>
                  </p:pic>
                </p:oleObj>
              </mc:Fallback>
            </mc:AlternateContent>
          </a:graphicData>
        </a:graphic>
      </p:graphicFrame>
    </p:spTree>
    <p:extLst>
      <p:ext uri="{BB962C8B-B14F-4D97-AF65-F5344CB8AC3E}">
        <p14:creationId xmlns:p14="http://schemas.microsoft.com/office/powerpoint/2010/main" val="1631636477"/>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6">
                    <a:lumMod val="50000"/>
                  </a:schemeClr>
                </a:solidFill>
              </a:rPr>
              <a:t>Housekeeping</a:t>
            </a:r>
          </a:p>
        </p:txBody>
      </p:sp>
      <p:sp>
        <p:nvSpPr>
          <p:cNvPr id="3" name="Content Placeholder 2"/>
          <p:cNvSpPr>
            <a:spLocks noGrp="1"/>
          </p:cNvSpPr>
          <p:nvPr>
            <p:ph idx="1"/>
          </p:nvPr>
        </p:nvSpPr>
        <p:spPr>
          <a:xfrm>
            <a:off x="457200" y="1600200"/>
            <a:ext cx="8229600" cy="5159415"/>
          </a:xfrm>
        </p:spPr>
        <p:txBody>
          <a:bodyPr/>
          <a:lstStyle/>
          <a:p>
            <a:r>
              <a:rPr lang="en-US" sz="4000" dirty="0">
                <a:solidFill>
                  <a:schemeClr val="accent6">
                    <a:lumMod val="50000"/>
                  </a:schemeClr>
                </a:solidFill>
                <a:effectLst/>
              </a:rPr>
              <a:t>Emergency </a:t>
            </a:r>
            <a:r>
              <a:rPr lang="en-US" sz="4000" dirty="0" smtClean="0">
                <a:solidFill>
                  <a:schemeClr val="accent6">
                    <a:lumMod val="50000"/>
                  </a:schemeClr>
                </a:solidFill>
                <a:effectLst/>
              </a:rPr>
              <a:t>exits &amp; parking</a:t>
            </a:r>
            <a:endParaRPr lang="en-US" sz="4000" dirty="0">
              <a:solidFill>
                <a:schemeClr val="accent6">
                  <a:lumMod val="50000"/>
                </a:schemeClr>
              </a:solidFill>
              <a:effectLst/>
            </a:endParaRPr>
          </a:p>
          <a:p>
            <a:r>
              <a:rPr lang="en-US" sz="4000" dirty="0">
                <a:solidFill>
                  <a:schemeClr val="accent6">
                    <a:lumMod val="50000"/>
                  </a:schemeClr>
                </a:solidFill>
                <a:effectLst/>
              </a:rPr>
              <a:t>Restrooms</a:t>
            </a:r>
          </a:p>
          <a:p>
            <a:r>
              <a:rPr lang="en-US" sz="4000" dirty="0">
                <a:solidFill>
                  <a:schemeClr val="accent6">
                    <a:lumMod val="50000"/>
                  </a:schemeClr>
                </a:solidFill>
                <a:effectLst/>
              </a:rPr>
              <a:t>Please silence devices</a:t>
            </a:r>
          </a:p>
          <a:p>
            <a:r>
              <a:rPr lang="en-US" sz="4000" dirty="0">
                <a:solidFill>
                  <a:schemeClr val="accent6">
                    <a:lumMod val="50000"/>
                  </a:schemeClr>
                </a:solidFill>
                <a:effectLst/>
              </a:rPr>
              <a:t>WebEx and conference line</a:t>
            </a:r>
          </a:p>
          <a:p>
            <a:r>
              <a:rPr lang="en-US" sz="4000" dirty="0">
                <a:solidFill>
                  <a:schemeClr val="accent6">
                    <a:lumMod val="50000"/>
                  </a:schemeClr>
                </a:solidFill>
                <a:effectLst/>
              </a:rPr>
              <a:t>Recording of sessions &amp; photos</a:t>
            </a:r>
          </a:p>
          <a:p>
            <a:r>
              <a:rPr lang="en-US" sz="4000" dirty="0" smtClean="0">
                <a:solidFill>
                  <a:schemeClr val="accent6">
                    <a:lumMod val="50000"/>
                  </a:schemeClr>
                </a:solidFill>
                <a:effectLst/>
              </a:rPr>
              <a:t>Refreshments</a:t>
            </a:r>
          </a:p>
          <a:p>
            <a:r>
              <a:rPr lang="en-US" sz="4000" dirty="0" smtClean="0">
                <a:solidFill>
                  <a:schemeClr val="accent6">
                    <a:lumMod val="50000"/>
                  </a:schemeClr>
                </a:solidFill>
                <a:effectLst/>
              </a:rPr>
              <a:t>Index cards &amp; evaluation forms</a:t>
            </a:r>
            <a:endParaRPr lang="en-US" sz="4000" dirty="0">
              <a:solidFill>
                <a:schemeClr val="accent6">
                  <a:lumMod val="50000"/>
                </a:schemeClr>
              </a:solidFill>
              <a:effectLst/>
            </a:endParaRPr>
          </a:p>
        </p:txBody>
      </p:sp>
    </p:spTree>
    <p:extLst>
      <p:ext uri="{BB962C8B-B14F-4D97-AF65-F5344CB8AC3E}">
        <p14:creationId xmlns:p14="http://schemas.microsoft.com/office/powerpoint/2010/main" val="3083342818"/>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828801" y="3012377"/>
            <a:ext cx="5231816" cy="2453628"/>
          </a:xfrm>
        </p:spPr>
        <p:txBody>
          <a:bodyPr/>
          <a:lstStyle/>
          <a:p>
            <a:pPr eaLnBrk="1" hangingPunct="1"/>
            <a:r>
              <a:rPr lang="en-US" altLang="en-US" dirty="0">
                <a:solidFill>
                  <a:schemeClr val="accent6">
                    <a:lumMod val="50000"/>
                  </a:schemeClr>
                </a:solidFill>
              </a:rPr>
              <a:t>Coalition Update</a:t>
            </a:r>
            <a:r>
              <a:rPr lang="en-US" altLang="en-US" sz="3600" dirty="0" smtClean="0">
                <a:latin typeface="Eurostile" pitchFamily="34" charset="0"/>
              </a:rPr>
              <a:t/>
            </a:r>
            <a:br>
              <a:rPr lang="en-US" altLang="en-US" sz="3600" dirty="0" smtClean="0">
                <a:latin typeface="Eurostile" pitchFamily="34" charset="0"/>
              </a:rPr>
            </a:br>
            <a:endParaRPr lang="en-US" altLang="en-US" sz="3600" dirty="0" smtClean="0">
              <a:latin typeface="Eurostile" pitchFamily="34" charset="0"/>
            </a:endParaRPr>
          </a:p>
        </p:txBody>
      </p:sp>
      <p:sp>
        <p:nvSpPr>
          <p:cNvPr id="2051" name="Subtitle 2"/>
          <p:cNvSpPr>
            <a:spLocks noGrp="1"/>
          </p:cNvSpPr>
          <p:nvPr>
            <p:ph type="subTitle" idx="1"/>
          </p:nvPr>
        </p:nvSpPr>
        <p:spPr>
          <a:xfrm>
            <a:off x="2681670" y="5304640"/>
            <a:ext cx="3999805" cy="689258"/>
          </a:xfrm>
        </p:spPr>
        <p:txBody>
          <a:bodyPr/>
          <a:lstStyle/>
          <a:p>
            <a:pPr eaLnBrk="1" hangingPunct="1">
              <a:lnSpc>
                <a:spcPct val="80000"/>
              </a:lnSpc>
            </a:pPr>
            <a:r>
              <a:rPr lang="en-US" altLang="en-US" sz="4400" b="1" dirty="0">
                <a:solidFill>
                  <a:schemeClr val="accent6">
                    <a:lumMod val="50000"/>
                  </a:schemeClr>
                </a:solidFill>
                <a:latin typeface="+mj-lt"/>
                <a:ea typeface="+mj-ea"/>
                <a:cs typeface="+mj-cs"/>
              </a:rPr>
              <a:t>June 11, 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49" y="169197"/>
            <a:ext cx="8448675" cy="246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459792"/>
            <a:ext cx="9144000" cy="3982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53190"/>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6">
                    <a:lumMod val="50000"/>
                  </a:schemeClr>
                </a:solidFill>
              </a:rPr>
              <a:t>Purpose of the </a:t>
            </a:r>
            <a:br>
              <a:rPr lang="en-US" sz="5400" dirty="0">
                <a:solidFill>
                  <a:schemeClr val="accent6">
                    <a:lumMod val="50000"/>
                  </a:schemeClr>
                </a:solidFill>
              </a:rPr>
            </a:br>
            <a:r>
              <a:rPr lang="en-US" sz="5400" dirty="0">
                <a:solidFill>
                  <a:schemeClr val="accent6">
                    <a:lumMod val="50000"/>
                  </a:schemeClr>
                </a:solidFill>
              </a:rPr>
              <a:t>SEMN DHC</a:t>
            </a:r>
          </a:p>
        </p:txBody>
      </p:sp>
      <p:sp>
        <p:nvSpPr>
          <p:cNvPr id="3" name="Content Placeholder 2"/>
          <p:cNvSpPr>
            <a:spLocks noGrp="1"/>
          </p:cNvSpPr>
          <p:nvPr>
            <p:ph idx="1"/>
          </p:nvPr>
        </p:nvSpPr>
        <p:spPr>
          <a:xfrm>
            <a:off x="528221" y="1814175"/>
            <a:ext cx="8229600" cy="4525963"/>
          </a:xfrm>
        </p:spPr>
        <p:txBody>
          <a:bodyPr/>
          <a:lstStyle/>
          <a:p>
            <a:pPr algn="ctr"/>
            <a:r>
              <a:rPr lang="en-US" sz="4800" dirty="0" smtClean="0">
                <a:solidFill>
                  <a:schemeClr val="accent6">
                    <a:lumMod val="50000"/>
                  </a:schemeClr>
                </a:solidFill>
                <a:effectLst/>
              </a:rPr>
              <a:t>Why </a:t>
            </a:r>
            <a:r>
              <a:rPr lang="en-US" sz="4800" dirty="0">
                <a:solidFill>
                  <a:schemeClr val="accent6">
                    <a:lumMod val="50000"/>
                  </a:schemeClr>
                </a:solidFill>
                <a:effectLst/>
              </a:rPr>
              <a:t>do we need a Disaster Health Coalition? </a:t>
            </a:r>
            <a:endParaRPr lang="en-US" sz="4800" dirty="0" smtClean="0">
              <a:solidFill>
                <a:schemeClr val="accent6">
                  <a:lumMod val="50000"/>
                </a:schemeClr>
              </a:solidFill>
              <a:effectLst/>
            </a:endParaRPr>
          </a:p>
          <a:p>
            <a:pPr algn="ctr"/>
            <a:r>
              <a:rPr lang="en-US" sz="4800" dirty="0" smtClean="0">
                <a:solidFill>
                  <a:schemeClr val="accent6">
                    <a:lumMod val="50000"/>
                  </a:schemeClr>
                </a:solidFill>
                <a:effectLst/>
              </a:rPr>
              <a:t>What </a:t>
            </a:r>
            <a:r>
              <a:rPr lang="en-US" sz="4800" dirty="0">
                <a:solidFill>
                  <a:schemeClr val="accent6">
                    <a:lumMod val="50000"/>
                  </a:schemeClr>
                </a:solidFill>
                <a:effectLst/>
              </a:rPr>
              <a:t>is the purpose of the Coalition?</a:t>
            </a:r>
            <a:r>
              <a:rPr lang="en-US" dirty="0">
                <a:solidFill>
                  <a:schemeClr val="accent6">
                    <a:lumMod val="50000"/>
                  </a:schemeClr>
                </a:solidFill>
                <a:effectLst/>
              </a:rPr>
              <a:t/>
            </a:r>
            <a:br>
              <a:rPr lang="en-US" dirty="0">
                <a:solidFill>
                  <a:schemeClr val="accent6">
                    <a:lumMod val="50000"/>
                  </a:schemeClr>
                </a:solidFill>
                <a:effectLst/>
              </a:rPr>
            </a:br>
            <a:endParaRPr lang="en-US" dirty="0">
              <a:solidFill>
                <a:schemeClr val="accent6">
                  <a:lumMod val="50000"/>
                </a:schemeClr>
              </a:solidFill>
            </a:endParaRPr>
          </a:p>
        </p:txBody>
      </p:sp>
      <p:pic>
        <p:nvPicPr>
          <p:cNvPr id="3081" name="Picture 9" descr="C:\Users\m157330\AppData\Local\Microsoft\Windows\INetCache\IE\D6X9NFW4\thinkingcapwho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882" y="4236955"/>
            <a:ext cx="2104792" cy="249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8622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6">
                    <a:lumMod val="50000"/>
                  </a:schemeClr>
                </a:solidFill>
              </a:rPr>
              <a:t>Mission</a:t>
            </a:r>
          </a:p>
        </p:txBody>
      </p:sp>
      <p:sp>
        <p:nvSpPr>
          <p:cNvPr id="3" name="Content Placeholder 2"/>
          <p:cNvSpPr>
            <a:spLocks noGrp="1"/>
          </p:cNvSpPr>
          <p:nvPr>
            <p:ph idx="1"/>
          </p:nvPr>
        </p:nvSpPr>
        <p:spPr>
          <a:xfrm>
            <a:off x="528222" y="2715420"/>
            <a:ext cx="8229600" cy="4525963"/>
          </a:xfrm>
        </p:spPr>
        <p:txBody>
          <a:bodyPr/>
          <a:lstStyle/>
          <a:p>
            <a:r>
              <a:rPr lang="en-US" dirty="0">
                <a:solidFill>
                  <a:schemeClr val="accent6">
                    <a:lumMod val="50000"/>
                  </a:schemeClr>
                </a:solidFill>
                <a:effectLst/>
              </a:rPr>
              <a:t>T</a:t>
            </a:r>
            <a:r>
              <a:rPr lang="en-US" dirty="0" smtClean="0">
                <a:solidFill>
                  <a:schemeClr val="accent6">
                    <a:lumMod val="50000"/>
                  </a:schemeClr>
                </a:solidFill>
                <a:effectLst/>
              </a:rPr>
              <a:t>o </a:t>
            </a:r>
            <a:r>
              <a:rPr lang="en-US" dirty="0">
                <a:solidFill>
                  <a:schemeClr val="accent6">
                    <a:lumMod val="50000"/>
                  </a:schemeClr>
                </a:solidFill>
                <a:effectLst/>
              </a:rPr>
              <a:t>build healthcare system resilience and capacity in Southeastern Minnesota to better ensure seamless delivery of care during disasters by providing resources and a communication platform for planning, response and recovery activities.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53" y="197507"/>
            <a:ext cx="2005013"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418683"/>
      </p:ext>
    </p:extLst>
  </p:cSld>
  <p:clrMapOvr>
    <a:masterClrMapping/>
  </p:clrMapOvr>
  <p:transition spd="med">
    <p:fade thruBlk="1"/>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E68422"/>
      </a:dk2>
      <a:lt2>
        <a:srgbClr val="E4E9EF"/>
      </a:lt2>
      <a:accent1>
        <a:srgbClr val="F0B57A"/>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6423</TotalTime>
  <Words>1755</Words>
  <Application>Microsoft Office PowerPoint</Application>
  <PresentationFormat>On-screen Show (4:3)</PresentationFormat>
  <Paragraphs>231</Paragraphs>
  <Slides>25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Coalition Symposium Welcome </vt:lpstr>
      <vt:lpstr>Introductions</vt:lpstr>
      <vt:lpstr>New Partners</vt:lpstr>
      <vt:lpstr>Agenda</vt:lpstr>
      <vt:lpstr>PowerPoint Presentation</vt:lpstr>
      <vt:lpstr>Housekeeping</vt:lpstr>
      <vt:lpstr>Coalition Update </vt:lpstr>
      <vt:lpstr>Purpose of the  SEMN DHC</vt:lpstr>
      <vt:lpstr>Mission</vt:lpstr>
      <vt:lpstr>Vision</vt:lpstr>
      <vt:lpstr>Who we serve</vt:lpstr>
      <vt:lpstr>Work Accomplished</vt:lpstr>
      <vt:lpstr>Upcoming Work</vt:lpstr>
      <vt:lpstr>What is your part?</vt:lpstr>
      <vt:lpstr>Governance Structure</vt:lpstr>
      <vt:lpstr>Advisory Committee</vt:lpstr>
      <vt:lpstr>Advisory Committee Members</vt:lpstr>
      <vt:lpstr>Primary Workgroups</vt:lpstr>
      <vt:lpstr>How – Coalition Meetings/How often do Coalition partners meet? </vt:lpstr>
      <vt:lpstr>How - Coalition Response &amp; Recovery/What response and recover support is available to Disaster Health Coalition Members? </vt:lpstr>
      <vt:lpstr>Healthcare Multi-Agency Coordination Center (HMACC)</vt:lpstr>
      <vt:lpstr>Healthcare Multi-Agency Coordination Center (HMACC)</vt:lpstr>
      <vt:lpstr>HMACC</vt:lpstr>
      <vt:lpstr>Questions?</vt:lpstr>
      <vt:lpstr>More Information?</vt:lpstr>
    </vt:vector>
  </TitlesOfParts>
  <Company>CEMA,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&amp; Threat Assessments</dc:title>
  <dc:creator>Byron Callies</dc:creator>
  <cp:lastModifiedBy>Sailer, Kristen</cp:lastModifiedBy>
  <cp:revision>157</cp:revision>
  <cp:lastPrinted>2010-07-12T02:16:11Z</cp:lastPrinted>
  <dcterms:created xsi:type="dcterms:W3CDTF">2011-12-06T21:35:55Z</dcterms:created>
  <dcterms:modified xsi:type="dcterms:W3CDTF">2019-06-11T03:20:34Z</dcterms:modified>
</cp:coreProperties>
</file>