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9"/>
  </p:notesMasterIdLst>
  <p:sldIdLst>
    <p:sldId id="256" r:id="rId5"/>
    <p:sldId id="257" r:id="rId6"/>
    <p:sldId id="258" r:id="rId7"/>
    <p:sldId id="259" r:id="rId8"/>
    <p:sldId id="264" r:id="rId9"/>
    <p:sldId id="260" r:id="rId10"/>
    <p:sldId id="262" r:id="rId11"/>
    <p:sldId id="261" r:id="rId12"/>
    <p:sldId id="263" r:id="rId13"/>
    <p:sldId id="265" r:id="rId14"/>
    <p:sldId id="266" r:id="rId15"/>
    <p:sldId id="267" r:id="rId16"/>
    <p:sldId id="268" r:id="rId17"/>
    <p:sldId id="269" r:id="rId18"/>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p:cViewPr varScale="1">
        <p:scale>
          <a:sx n="69" d="100"/>
          <a:sy n="69" d="100"/>
        </p:scale>
        <p:origin x="-10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596203C1-616A-4651-A577-7BA09B384D13}" type="datetimeFigureOut">
              <a:rPr lang="en-US" smtClean="0"/>
              <a:pPr/>
              <a:t>6/6/2019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07B8B279-4079-43B3-8013-D8D81AB870A7}" type="slidenum">
              <a:rPr lang="en-US" smtClean="0"/>
              <a:pPr/>
              <a:t>‹#›</a:t>
            </a:fld>
            <a:endParaRPr lang="en-US"/>
          </a:p>
        </p:txBody>
      </p:sp>
    </p:spTree>
    <p:extLst>
      <p:ext uri="{BB962C8B-B14F-4D97-AF65-F5344CB8AC3E}">
        <p14:creationId xmlns:p14="http://schemas.microsoft.com/office/powerpoint/2010/main" val="322766936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C3022929-9408-4F5B-B80A-55646DCF29F9}"/>
              </a:ext>
            </a:extLst>
          </p:cNvPr>
          <p:cNvSpPr/>
          <p:nvPr userDrawn="1"/>
        </p:nvSpPr>
        <p:spPr>
          <a:xfrm>
            <a:off x="0" y="6400800"/>
            <a:ext cx="9144000" cy="457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B45CE90-18D1-4C2B-A71E-130466AA69B1}"/>
              </a:ext>
            </a:extLst>
          </p:cNvPr>
          <p:cNvSpPr/>
          <p:nvPr userDrawn="1"/>
        </p:nvSpPr>
        <p:spPr>
          <a:xfrm>
            <a:off x="0" y="0"/>
            <a:ext cx="9144000" cy="403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722376" y="2209800"/>
            <a:ext cx="7772400" cy="1828800"/>
          </a:xfrm>
        </p:spPr>
        <p:txBody>
          <a:bodyPr lIns="45720" rIns="45720" bIns="45720"/>
          <a:lstStyle>
            <a:lvl1pPr algn="l">
              <a:defRPr sz="4500" b="0">
                <a:solidFill>
                  <a:schemeClr val="bg1"/>
                </a:solidFill>
                <a:effectLst/>
              </a:defRPr>
            </a:lvl1pPr>
          </a:lstStyle>
          <a:p>
            <a:r>
              <a:rPr lang="en-US"/>
              <a:t>Click to edit Master title style</a:t>
            </a:r>
            <a:endParaRPr lang="en-US" dirty="0"/>
          </a:p>
        </p:txBody>
      </p:sp>
      <p:sp>
        <p:nvSpPr>
          <p:cNvPr id="20" name="Subtitle 19"/>
          <p:cNvSpPr>
            <a:spLocks noGrp="1"/>
          </p:cNvSpPr>
          <p:nvPr>
            <p:ph type="subTitle" idx="1"/>
          </p:nvPr>
        </p:nvSpPr>
        <p:spPr>
          <a:xfrm>
            <a:off x="722376" y="4191000"/>
            <a:ext cx="7772400" cy="914400"/>
          </a:xfrm>
        </p:spPr>
        <p:txBody>
          <a:bodyPr lIns="182880" tIns="0"/>
          <a:lstStyle>
            <a:lvl1pPr marL="36576" indent="0" algn="l">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9" name="Date Placeholder 18"/>
          <p:cNvSpPr>
            <a:spLocks noGrp="1"/>
          </p:cNvSpPr>
          <p:nvPr>
            <p:ph type="dt" sz="half" idx="10"/>
          </p:nvPr>
        </p:nvSpPr>
        <p:spPr>
          <a:xfrm>
            <a:off x="3776328" y="6400800"/>
            <a:ext cx="2286000" cy="365125"/>
          </a:xfrm>
        </p:spPr>
        <p:txBody>
          <a:bodyPr/>
          <a:lstStyle>
            <a:lvl1pPr>
              <a:defRPr>
                <a:solidFill>
                  <a:schemeClr val="tx1"/>
                </a:solidFill>
              </a:defRPr>
            </a:lvl1pPr>
          </a:lstStyle>
          <a:p>
            <a:fld id="{633EFA78-DE0E-433D-8CFA-D9FBF0D95DCD}" type="datetime1">
              <a:rPr lang="en-US" smtClean="0"/>
              <a:pPr/>
              <a:t>6/6/2019</a:t>
            </a:fld>
            <a:endParaRPr lang="en-US" dirty="0"/>
          </a:p>
        </p:txBody>
      </p:sp>
      <p:sp>
        <p:nvSpPr>
          <p:cNvPr id="8" name="Footer Placeholder 7"/>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11" name="Slide Number Placeholder 10"/>
          <p:cNvSpPr>
            <a:spLocks noGrp="1"/>
          </p:cNvSpPr>
          <p:nvPr>
            <p:ph type="sldNum" sz="quarter" idx="12"/>
          </p:nvPr>
        </p:nvSpPr>
        <p:spPr>
          <a:xfrm>
            <a:off x="8348328" y="6400800"/>
            <a:ext cx="457200" cy="365125"/>
          </a:xfrm>
        </p:spPr>
        <p:txBody>
          <a:bodyPr/>
          <a:lstStyle>
            <a:lvl1pPr>
              <a:defRPr>
                <a:solidFill>
                  <a:schemeClr val="tx1"/>
                </a:solidFill>
              </a:defRPr>
            </a:lvl1pPr>
          </a:lstStyle>
          <a:p>
            <a:fld id="{E7F13AF2-DCC4-4842-96BC-1B9869901C37}" type="slidenum">
              <a:rPr lang="en-US" smtClean="0"/>
              <a:pPr/>
              <a:t>‹#›</a:t>
            </a:fld>
            <a:endParaRPr lang="en-US"/>
          </a:p>
        </p:txBody>
      </p:sp>
      <p:sp>
        <p:nvSpPr>
          <p:cNvPr id="2" name="Isosceles Triangle 1">
            <a:extLst>
              <a:ext uri="{FF2B5EF4-FFF2-40B4-BE49-F238E27FC236}">
                <a16:creationId xmlns:a16="http://schemas.microsoft.com/office/drawing/2014/main" xmlns="" id="{EC6AA5EA-3626-4B43-86D4-5B6226CC46A4}"/>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ounded Rectangle 9"/>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ounded Rectangle 10"/>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9F5395AF-258B-4502-92DF-E211AA281B41}" type="datetime1">
              <a:rPr lang="en-US" smtClean="0"/>
              <a:pPr/>
              <a:t>6/6/2019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538847" y="1447800"/>
            <a:ext cx="2971800" cy="4389120"/>
          </a:xfrm>
        </p:spPr>
        <p:txBody>
          <a:bodyPr lIns="91440"/>
          <a:lstStyle>
            <a:lvl1pPr marL="18288" marR="18288" indent="0">
              <a:spcBef>
                <a:spcPts val="0"/>
              </a:spcBef>
              <a:buNone/>
              <a:defRPr sz="1400">
                <a:solidFill>
                  <a:srgbClr val="FFFFFF"/>
                </a:solidFill>
              </a:defRPr>
            </a:lvl1pPr>
            <a:lvl2pPr>
              <a:buNone/>
              <a:defRPr sz="1200"/>
            </a:lvl2pPr>
            <a:lvl3pPr>
              <a:buNone/>
              <a:defRPr sz="1000"/>
            </a:lvl3pPr>
            <a:lvl4pPr>
              <a:buNone/>
              <a:defRPr sz="900"/>
            </a:lvl4pPr>
            <a:lvl5pPr>
              <a:buNone/>
              <a:defRPr sz="9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400" y="1447800"/>
            <a:ext cx="4937760" cy="4389120"/>
          </a:xfrm>
        </p:spPr>
        <p:txBody>
          <a:bodyPr/>
          <a:lstStyle>
            <a:lvl1pPr>
              <a:defRPr sz="2800">
                <a:solidFill>
                  <a:srgbClr val="FFFFFF"/>
                </a:solidFill>
              </a:defRPr>
            </a:lvl1pPr>
            <a:lvl2pPr>
              <a:defRPr sz="2600">
                <a:solidFill>
                  <a:srgbClr val="FFFFFF"/>
                </a:solidFill>
              </a:defRPr>
            </a:lvl2pPr>
            <a:lvl3pPr>
              <a:defRPr sz="2400">
                <a:solidFill>
                  <a:srgbClr val="FFFFFF"/>
                </a:solidFill>
              </a:defRPr>
            </a:lvl3pPr>
            <a:lvl4pPr>
              <a:defRPr sz="2000">
                <a:solidFill>
                  <a:srgbClr val="FFFFFF"/>
                </a:solidFill>
              </a:defRPr>
            </a:lvl4pPr>
            <a:lvl5pPr>
              <a:defRPr sz="2000">
                <a:solidFill>
                  <a:srgbClr val="FFFFFF"/>
                </a:solidFill>
              </a:defRPr>
            </a:lvl5pPr>
            <a:lvl6pPr>
              <a:buNone/>
              <a:defRPr/>
            </a:lvl6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8FFA21-88D5-4090-AE34-A717F3009131}" type="datetime1">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ounded Rectangle 13"/>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ounded Rectangle 10"/>
          <p:cNvSpPr/>
          <p:nvPr/>
        </p:nvSpPr>
        <p:spPr>
          <a:xfrm>
            <a:off x="6400800" y="434162"/>
            <a:ext cx="2324605" cy="4341329"/>
          </a:xfrm>
          <a:prstGeom prst="roundRect">
            <a:avLst>
              <a:gd name="adj" fmla="val 2127"/>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6462712" y="533400"/>
            <a:ext cx="2240280" cy="4211480"/>
          </a:xfrm>
        </p:spPr>
        <p:txBody>
          <a:bodyPr lIns="91440"/>
          <a:lstStyle>
            <a:lvl1pPr marL="45720" indent="0" algn="l">
              <a:spcBef>
                <a:spcPts val="0"/>
              </a:spcBef>
              <a:buNone/>
              <a:defRPr sz="1400"/>
            </a:lvl1pPr>
            <a:lvl2pPr>
              <a:defRPr sz="1200"/>
            </a:lvl2pPr>
            <a:lvl3pPr>
              <a:defRPr sz="1000"/>
            </a:lvl3pPr>
            <a:lvl4pPr>
              <a:defRPr sz="900"/>
            </a:lvl4pPr>
            <a:lvl5pPr>
              <a:defRPr sz="9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A654AA-2757-4A51-86CD-6D20456BDD0A}" type="datetime1">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a:p>
        </p:txBody>
      </p:sp>
      <p:sp>
        <p:nvSpPr>
          <p:cNvPr id="3" name="Picture Placeholder 2"/>
          <p:cNvSpPr>
            <a:spLocks noGrp="1"/>
          </p:cNvSpPr>
          <p:nvPr>
            <p:ph type="pic" idx="1"/>
          </p:nvPr>
        </p:nvSpPr>
        <p:spPr>
          <a:xfrm>
            <a:off x="421480" y="435768"/>
            <a:ext cx="5989320" cy="4343400"/>
          </a:xfrm>
          <a:prstGeom prst="rect">
            <a:avLst/>
          </a:prstGeom>
          <a:solidFill>
            <a:schemeClr val="bg2">
              <a:shade val="10000"/>
            </a:schemeClr>
          </a:solidFill>
        </p:spPr>
        <p:txBody>
          <a:bodyPr/>
          <a:lstStyle>
            <a:lvl1pPr>
              <a:buNone/>
              <a:defRPr sz="3200"/>
            </a:lvl1pPr>
          </a:lstStyle>
          <a:p>
            <a:r>
              <a:rPr lang="en-US"/>
              <a:t>Click icon to add picture</a:t>
            </a:r>
            <a:endParaRPr lang="en-US" dirty="0"/>
          </a:p>
        </p:txBody>
      </p:sp>
      <p:sp>
        <p:nvSpPr>
          <p:cNvPr id="9" name="Rectangle 8"/>
          <p:cNvSpPr/>
          <p:nvPr/>
        </p:nvSpPr>
        <p:spPr>
          <a:xfrm>
            <a:off x="6411357" y="386861"/>
            <a:ext cx="36576" cy="4443984"/>
          </a:xfrm>
          <a:prstGeom prst="rect">
            <a:avLst/>
          </a:prstGeom>
          <a:solidFill>
            <a:srgbClr val="FFFFFF"/>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27432" algn="l"/>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xmlns="" id="{C3022929-9408-4F5B-B80A-55646DCF29F9}"/>
              </a:ext>
            </a:extLst>
          </p:cNvPr>
          <p:cNvSpPr/>
          <p:nvPr userDrawn="1"/>
        </p:nvSpPr>
        <p:spPr>
          <a:xfrm>
            <a:off x="0" y="6400800"/>
            <a:ext cx="9144000" cy="457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xmlns="" id="{CB45CE90-18D1-4C2B-A71E-130466AA69B1}"/>
              </a:ext>
            </a:extLst>
          </p:cNvPr>
          <p:cNvSpPr/>
          <p:nvPr userDrawn="1"/>
        </p:nvSpPr>
        <p:spPr>
          <a:xfrm>
            <a:off x="0" y="0"/>
            <a:ext cx="9144000" cy="4038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722376" y="2209800"/>
            <a:ext cx="7772400" cy="1828800"/>
          </a:xfrm>
        </p:spPr>
        <p:txBody>
          <a:bodyPr lIns="45720" rIns="45720" bIns="45720"/>
          <a:lstStyle>
            <a:lvl1pPr algn="l">
              <a:defRPr sz="4500" b="0">
                <a:solidFill>
                  <a:schemeClr val="bg1"/>
                </a:solidFill>
                <a:effectLst/>
              </a:defRPr>
            </a:lvl1pPr>
          </a:lstStyle>
          <a:p>
            <a:r>
              <a:rPr lang="en-US"/>
              <a:t>Click to edit Master title style</a:t>
            </a:r>
            <a:endParaRPr lang="en-US" dirty="0"/>
          </a:p>
        </p:txBody>
      </p:sp>
      <p:sp>
        <p:nvSpPr>
          <p:cNvPr id="20" name="Subtitle 19"/>
          <p:cNvSpPr>
            <a:spLocks noGrp="1"/>
          </p:cNvSpPr>
          <p:nvPr>
            <p:ph type="subTitle" idx="1"/>
          </p:nvPr>
        </p:nvSpPr>
        <p:spPr>
          <a:xfrm>
            <a:off x="722376" y="4191000"/>
            <a:ext cx="7772400" cy="914400"/>
          </a:xfrm>
        </p:spPr>
        <p:txBody>
          <a:bodyPr lIns="182880" tIns="0"/>
          <a:lstStyle>
            <a:lvl1pPr marL="36576" indent="0" algn="l">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9" name="Date Placeholder 18"/>
          <p:cNvSpPr>
            <a:spLocks noGrp="1"/>
          </p:cNvSpPr>
          <p:nvPr>
            <p:ph type="dt" sz="half" idx="10"/>
          </p:nvPr>
        </p:nvSpPr>
        <p:spPr>
          <a:xfrm>
            <a:off x="3776328" y="6400800"/>
            <a:ext cx="2286000" cy="365125"/>
          </a:xfrm>
        </p:spPr>
        <p:txBody>
          <a:bodyPr/>
          <a:lstStyle>
            <a:lvl1pPr>
              <a:defRPr>
                <a:solidFill>
                  <a:schemeClr val="tx1"/>
                </a:solidFill>
              </a:defRPr>
            </a:lvl1pPr>
          </a:lstStyle>
          <a:p>
            <a:fld id="{633EFA78-DE0E-433D-8CFA-D9FBF0D95DCD}" type="datetime1">
              <a:rPr lang="en-US" smtClean="0"/>
              <a:pPr/>
              <a:t>6/6/2019</a:t>
            </a:fld>
            <a:endParaRPr lang="en-US" dirty="0"/>
          </a:p>
        </p:txBody>
      </p:sp>
      <p:sp>
        <p:nvSpPr>
          <p:cNvPr id="8" name="Footer Placeholder 7"/>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11" name="Slide Number Placeholder 10"/>
          <p:cNvSpPr>
            <a:spLocks noGrp="1"/>
          </p:cNvSpPr>
          <p:nvPr>
            <p:ph type="sldNum" sz="quarter" idx="12"/>
          </p:nvPr>
        </p:nvSpPr>
        <p:spPr>
          <a:xfrm>
            <a:off x="8348328" y="6400800"/>
            <a:ext cx="457200" cy="365125"/>
          </a:xfrm>
        </p:spPr>
        <p:txBody>
          <a:bodyPr/>
          <a:lstStyle>
            <a:lvl1pPr>
              <a:defRPr>
                <a:solidFill>
                  <a:schemeClr val="tx1"/>
                </a:solidFill>
              </a:defRPr>
            </a:lvl1pPr>
          </a:lstStyle>
          <a:p>
            <a:fld id="{E7F13AF2-DCC4-4842-96BC-1B9869901C37}" type="slidenum">
              <a:rPr lang="en-US" smtClean="0"/>
              <a:pPr/>
              <a:t>‹#›</a:t>
            </a:fld>
            <a:endParaRPr lang="en-US"/>
          </a:p>
        </p:txBody>
      </p:sp>
      <p:sp>
        <p:nvSpPr>
          <p:cNvPr id="2" name="Isosceles Triangle 1">
            <a:extLst>
              <a:ext uri="{FF2B5EF4-FFF2-40B4-BE49-F238E27FC236}">
                <a16:creationId xmlns:a16="http://schemas.microsoft.com/office/drawing/2014/main" xmlns="" id="{EC6AA5EA-3626-4B43-86D4-5B6226CC46A4}"/>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503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8298A9E-57AF-4657-ABB0-B7FCD8FEE5A3}"/>
              </a:ext>
            </a:extLst>
          </p:cNvPr>
          <p:cNvSpPr/>
          <p:nvPr userDrawn="1"/>
        </p:nvSpPr>
        <p:spPr>
          <a:xfrm>
            <a:off x="0" y="6400800"/>
            <a:ext cx="9144000" cy="4571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CAE028F2-04F0-4AE7-8E73-006AF7EF5CEA}"/>
              </a:ext>
            </a:extLst>
          </p:cNvPr>
          <p:cNvSpPr/>
          <p:nvPr userDrawn="1"/>
        </p:nvSpPr>
        <p:spPr>
          <a:xfrm>
            <a:off x="0" y="0"/>
            <a:ext cx="9144000" cy="167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xmlns=""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2920" y="534471"/>
            <a:ext cx="8183880" cy="684729"/>
          </a:xfrm>
        </p:spPr>
        <p:txBody>
          <a:bodyPr/>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6/6/2019</a:t>
            </a:fld>
            <a:endParaRPr lang="en-US"/>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a:p>
        </p:txBody>
      </p:sp>
      <p:sp>
        <p:nvSpPr>
          <p:cNvPr id="11" name="Text Placeholder 16">
            <a:extLst>
              <a:ext uri="{FF2B5EF4-FFF2-40B4-BE49-F238E27FC236}">
                <a16:creationId xmlns:a16="http://schemas.microsoft.com/office/drawing/2014/main" xmlns="" id="{64FB5F53-FF75-45AA-B00D-E26647458E32}"/>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12" name="Text Placeholder 19">
            <a:extLst>
              <a:ext uri="{FF2B5EF4-FFF2-40B4-BE49-F238E27FC236}">
                <a16:creationId xmlns:a16="http://schemas.microsoft.com/office/drawing/2014/main" xmlns="" id="{1009BE2F-3305-4974-9545-AD98A2B6C8B9}"/>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13" name="Text Placeholder 21">
            <a:extLst>
              <a:ext uri="{FF2B5EF4-FFF2-40B4-BE49-F238E27FC236}">
                <a16:creationId xmlns:a16="http://schemas.microsoft.com/office/drawing/2014/main" xmlns="" id="{750E4B0F-2627-4011-8C06-77E6E0EE3386}"/>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8298A9E-57AF-4657-ABB0-B7FCD8FEE5A3}"/>
              </a:ext>
            </a:extLst>
          </p:cNvPr>
          <p:cNvSpPr/>
          <p:nvPr userDrawn="1"/>
        </p:nvSpPr>
        <p:spPr>
          <a:xfrm>
            <a:off x="0" y="6400800"/>
            <a:ext cx="9144000" cy="457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CAE028F2-04F0-4AE7-8E73-006AF7EF5CEA}"/>
              </a:ext>
            </a:extLst>
          </p:cNvPr>
          <p:cNvSpPr/>
          <p:nvPr userDrawn="1"/>
        </p:nvSpPr>
        <p:spPr>
          <a:xfrm>
            <a:off x="0" y="0"/>
            <a:ext cx="91440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xmlns=""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2920" y="534471"/>
            <a:ext cx="8183880" cy="684729"/>
          </a:xfrm>
        </p:spPr>
        <p:txBody>
          <a:bodyPr/>
          <a:lstStyle>
            <a:lvl1pPr>
              <a:defRPr>
                <a:solidFill>
                  <a:schemeClr val="tx2"/>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6/6/2019</a:t>
            </a:fld>
            <a:endParaRPr lang="en-US"/>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a:p>
        </p:txBody>
      </p:sp>
      <p:sp>
        <p:nvSpPr>
          <p:cNvPr id="13" name="Text Placeholder 16">
            <a:extLst>
              <a:ext uri="{FF2B5EF4-FFF2-40B4-BE49-F238E27FC236}">
                <a16:creationId xmlns:a16="http://schemas.microsoft.com/office/drawing/2014/main" xmlns="" id="{03F2C829-D4FC-4522-8F81-3EE63787A0FC}"/>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14" name="Text Placeholder 19">
            <a:extLst>
              <a:ext uri="{FF2B5EF4-FFF2-40B4-BE49-F238E27FC236}">
                <a16:creationId xmlns:a16="http://schemas.microsoft.com/office/drawing/2014/main" xmlns="" id="{69DA3F2B-EEDB-435E-BF3D-BD81CA979020}"/>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18" name="Text Placeholder 21">
            <a:extLst>
              <a:ext uri="{FF2B5EF4-FFF2-40B4-BE49-F238E27FC236}">
                <a16:creationId xmlns:a16="http://schemas.microsoft.com/office/drawing/2014/main" xmlns="" id="{724D06DB-16B6-4447-80D7-E3F12741D170}"/>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extLst>
      <p:ext uri="{BB962C8B-B14F-4D97-AF65-F5344CB8AC3E}">
        <p14:creationId xmlns:p14="http://schemas.microsoft.com/office/powerpoint/2010/main" val="185486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E8298A9E-57AF-4657-ABB0-B7FCD8FEE5A3}"/>
              </a:ext>
            </a:extLst>
          </p:cNvPr>
          <p:cNvSpPr/>
          <p:nvPr userDrawn="1"/>
        </p:nvSpPr>
        <p:spPr>
          <a:xfrm>
            <a:off x="0" y="6400800"/>
            <a:ext cx="9144000" cy="457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xmlns="" id="{CAE028F2-04F0-4AE7-8E73-006AF7EF5CEA}"/>
              </a:ext>
            </a:extLst>
          </p:cNvPr>
          <p:cNvSpPr/>
          <p:nvPr userDrawn="1"/>
        </p:nvSpPr>
        <p:spPr>
          <a:xfrm>
            <a:off x="0" y="0"/>
            <a:ext cx="9144000" cy="1676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xmlns=""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2920" y="534471"/>
            <a:ext cx="8183880" cy="684729"/>
          </a:xfrm>
        </p:spPr>
        <p:txBody>
          <a:bodyPr/>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6/6/2019</a:t>
            </a:fld>
            <a:endParaRPr lang="en-US"/>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a:p>
        </p:txBody>
      </p:sp>
      <p:sp>
        <p:nvSpPr>
          <p:cNvPr id="17" name="Text Placeholder 16">
            <a:extLst>
              <a:ext uri="{FF2B5EF4-FFF2-40B4-BE49-F238E27FC236}">
                <a16:creationId xmlns:a16="http://schemas.microsoft.com/office/drawing/2014/main" xmlns="" id="{42768ECE-5E91-42D8-9F95-B91671A2B268}"/>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20" name="Text Placeholder 19">
            <a:extLst>
              <a:ext uri="{FF2B5EF4-FFF2-40B4-BE49-F238E27FC236}">
                <a16:creationId xmlns:a16="http://schemas.microsoft.com/office/drawing/2014/main" xmlns="" id="{AD316310-4FD9-4500-A4BE-BD7BC699161D}"/>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27" name="Text Placeholder 21">
            <a:extLst>
              <a:ext uri="{FF2B5EF4-FFF2-40B4-BE49-F238E27FC236}">
                <a16:creationId xmlns:a16="http://schemas.microsoft.com/office/drawing/2014/main" xmlns="" id="{D2D13E1C-C5A0-4BB6-A3B2-B12F46371504}"/>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extLst>
      <p:ext uri="{BB962C8B-B14F-4D97-AF65-F5344CB8AC3E}">
        <p14:creationId xmlns:p14="http://schemas.microsoft.com/office/powerpoint/2010/main" val="141709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44" y="1066800"/>
            <a:ext cx="8183880" cy="676656"/>
          </a:xfrm>
        </p:spPr>
        <p:txBody>
          <a:bodyPr lIns="91440" bIns="0" anchor="b"/>
          <a:lstStyle>
            <a:lvl1pPr algn="l">
              <a:buNone/>
              <a:defRPr sz="3600" b="0" cap="none" baseline="0">
                <a:solidFill>
                  <a:schemeClr val="bg2">
                    <a:shade val="25000"/>
                  </a:schemeClr>
                </a:solidFill>
                <a:effectLst/>
              </a:defRPr>
            </a:lvl1pPr>
          </a:lstStyle>
          <a:p>
            <a:r>
              <a:rPr lang="en-US"/>
              <a:t>Click to edit Master title style</a:t>
            </a:r>
            <a:endParaRPr lang="en-US" dirty="0"/>
          </a:p>
        </p:txBody>
      </p:sp>
      <p:sp>
        <p:nvSpPr>
          <p:cNvPr id="3" name="Text Placeholder 2"/>
          <p:cNvSpPr>
            <a:spLocks noGrp="1"/>
          </p:cNvSpPr>
          <p:nvPr>
            <p:ph type="body" idx="1"/>
          </p:nvPr>
        </p:nvSpPr>
        <p:spPr>
          <a:xfrm>
            <a:off x="468344" y="1748600"/>
            <a:ext cx="8183880" cy="420624"/>
          </a:xfrm>
        </p:spPr>
        <p:txBody>
          <a:bodyPr lIns="118872" tIns="0" anchor="t"/>
          <a:lstStyle>
            <a:lvl1pPr marR="36576" algn="l">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9EB45F-50E8-4AF1-920B-265FC35EA31A}" type="datetime1">
              <a:rPr lang="en-US" smtClean="0"/>
              <a:pPr/>
              <a:t>6/6/2019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69D76A-2E51-4D2B-9AFF-70F7EB3C2C68}" type="datetime1">
              <a:rPr lang="en-US" smtClean="0"/>
              <a:pPr/>
              <a:t>6/6/2019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90624"/>
            <a:ext cx="8183880" cy="1051560"/>
          </a:xfrm>
        </p:spPr>
        <p:txBody>
          <a:bodyPr anchor="b"/>
          <a:lstStyle>
            <a:lvl1pPr>
              <a:defRPr b="1"/>
            </a:lvl1pPr>
          </a:lstStyle>
          <a:p>
            <a:r>
              <a:rPr lang="en-US"/>
              <a:t>Click to edit Master title style</a:t>
            </a:r>
            <a:endParaRPr lang="en-US" dirty="0"/>
          </a:p>
        </p:txBody>
      </p:sp>
      <p:sp>
        <p:nvSpPr>
          <p:cNvPr id="3" name="Text Placeholder 2"/>
          <p:cNvSpPr>
            <a:spLocks noGrp="1"/>
          </p:cNvSpPr>
          <p:nvPr>
            <p:ph type="body" idx="1"/>
          </p:nvPr>
        </p:nvSpPr>
        <p:spPr>
          <a:xfrm>
            <a:off x="607224" y="579438"/>
            <a:ext cx="3931920" cy="639762"/>
          </a:xfrm>
        </p:spPr>
        <p:txBody>
          <a:bodyPr lIns="146304"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52169" y="579438"/>
            <a:ext cx="3931920" cy="639762"/>
          </a:xfrm>
        </p:spPr>
        <p:txBody>
          <a:bodyPr lIns="137160"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3"/>
          </p:nvPr>
        </p:nvSpPr>
        <p:spPr>
          <a:xfrm>
            <a:off x="607224"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52169"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B85F57-6490-4460-90DC-FC5EE5C36A66}" type="datetime1">
              <a:rPr lang="en-US" smtClean="0"/>
              <a:pPr/>
              <a:t>6/6/2019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FB2161-9FCA-498A-A51E-7B90071250E8}" type="datetime1">
              <a:rPr lang="en-US" smtClean="0"/>
              <a:pPr/>
              <a:t>6/6/2019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Placeholder 12"/>
          <p:cNvSpPr>
            <a:spLocks noGrp="1"/>
          </p:cNvSpPr>
          <p:nvPr>
            <p:ph type="title"/>
          </p:nvPr>
        </p:nvSpPr>
        <p:spPr>
          <a:xfrm>
            <a:off x="502920" y="530352"/>
            <a:ext cx="8183880" cy="1051560"/>
          </a:xfrm>
          <a:prstGeom prst="rect">
            <a:avLst/>
          </a:prstGeom>
        </p:spPr>
        <p:txBody>
          <a:bodyPr vert="horz" anchor="b">
            <a:normAutofit/>
          </a:bodyPr>
          <a:lstStyle/>
          <a:p>
            <a:r>
              <a:rPr lang="en-US"/>
              <a:t>Click to edit Master title style</a:t>
            </a:r>
            <a:endParaRPr lang="en-US" dirty="0"/>
          </a:p>
        </p:txBody>
      </p:sp>
      <p:sp>
        <p:nvSpPr>
          <p:cNvPr id="4" name="Text Placeholder 3"/>
          <p:cNvSpPr>
            <a:spLocks noGrp="1"/>
          </p:cNvSpPr>
          <p:nvPr>
            <p:ph type="body" idx="1"/>
          </p:nvPr>
        </p:nvSpPr>
        <p:spPr>
          <a:xfrm>
            <a:off x="502920" y="1784127"/>
            <a:ext cx="8183880" cy="4187952"/>
          </a:xfrm>
          <a:prstGeom prst="rect">
            <a:avLst/>
          </a:prstGeom>
        </p:spPr>
        <p:txBody>
          <a:bodyPr vert="horz" lIns="182880" tIns="9144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a:defRPr sz="1000">
                <a:solidFill>
                  <a:schemeClr val="bg2">
                    <a:shade val="50000"/>
                  </a:schemeClr>
                </a:solidFill>
              </a:defRPr>
            </a:lvl1pPr>
          </a:lstStyle>
          <a:p>
            <a:pPr algn="r"/>
            <a:fld id="{1BC102A9-C1B1-4354-89E4-F43472216A4F}" type="datetime1">
              <a:rPr lang="en-US" smtClean="0"/>
              <a:pPr algn="r"/>
              <a:t>6/6/2019</a:t>
            </a:fld>
            <a:endParaRPr lang="en-US" sz="1000" dirty="0">
              <a:solidFill>
                <a:schemeClr val="bg2">
                  <a:shade val="50000"/>
                </a:scheme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a:defRPr sz="1000">
                <a:solidFill>
                  <a:schemeClr val="bg2">
                    <a:shade val="50000"/>
                  </a:schemeClr>
                </a:solidFill>
              </a:defRPr>
            </a:lvl1pPr>
          </a:lstStyle>
          <a:p>
            <a:pPr algn="l"/>
            <a:endParaRPr lang="en-US" sz="1000" dirty="0">
              <a:solidFill>
                <a:schemeClr val="bg2">
                  <a:shade val="50000"/>
                </a:scheme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a:defRPr sz="1000">
                <a:solidFill>
                  <a:schemeClr val="bg2">
                    <a:shade val="50000"/>
                  </a:schemeClr>
                </a:solidFill>
              </a:defRPr>
            </a:lvl1pPr>
          </a:lstStyle>
          <a:p>
            <a:fld id="{E7F13AF2-DCC4-4842-96BC-1B9869901C37}" type="slidenum">
              <a:rPr lang="en-US" sz="1000" smtClean="0">
                <a:solidFill>
                  <a:schemeClr val="bg2">
                    <a:shade val="50000"/>
                  </a:schemeClr>
                </a:solidFill>
              </a:rPr>
              <a:pPr/>
              <a:t>‹#›</a:t>
            </a:fld>
            <a:endParaRPr lang="en-US" sz="1000">
              <a:solidFill>
                <a:schemeClr val="bg2">
                  <a:shade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8" r:id="rId4"/>
    <p:sldLayoutId id="2147483659" r:id="rId5"/>
    <p:sldLayoutId id="2147483651" r:id="rId6"/>
    <p:sldLayoutId id="2147483652" r:id="rId7"/>
    <p:sldLayoutId id="2147483653" r:id="rId8"/>
    <p:sldLayoutId id="2147483654" r:id="rId9"/>
    <p:sldLayoutId id="2147483655" r:id="rId10"/>
    <p:sldLayoutId id="2147483656" r:id="rId11"/>
    <p:sldLayoutId id="2147483657" r:id="rId12"/>
  </p:sldLayoutIdLst>
  <p:txStyles>
    <p:titleStyle>
      <a:lvl1pPr algn="l" rtl="0" eaLnBrk="1" latinLnBrk="0" hangingPunct="1">
        <a:spcBef>
          <a:spcPct val="0"/>
        </a:spcBef>
        <a:buNone/>
        <a:defRPr sz="3600" b="0" kern="1200">
          <a:solidFill>
            <a:schemeClr val="accent1">
              <a:tint val="88000"/>
              <a:satMod val="150000"/>
            </a:schemeClr>
          </a:solidFill>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685800" y="2133600"/>
            <a:ext cx="7772400" cy="1828800"/>
          </a:xfrm>
        </p:spPr>
        <p:txBody>
          <a:bodyPr/>
          <a:lstStyle/>
          <a:p>
            <a:r>
              <a:rPr lang="en-US" dirty="0"/>
              <a:t>Cannon Falls </a:t>
            </a:r>
            <a:br>
              <a:rPr lang="en-US" dirty="0"/>
            </a:br>
            <a:r>
              <a:rPr lang="en-US" dirty="0"/>
              <a:t>Evacuation Outcome</a:t>
            </a:r>
          </a:p>
        </p:txBody>
      </p:sp>
      <p:sp>
        <p:nvSpPr>
          <p:cNvPr id="3" name="Rectangle 2"/>
          <p:cNvSpPr>
            <a:spLocks noGrp="1"/>
          </p:cNvSpPr>
          <p:nvPr>
            <p:ph type="subTitle" idx="1"/>
          </p:nvPr>
        </p:nvSpPr>
        <p:spPr>
          <a:xfrm>
            <a:off x="722376" y="4267200"/>
            <a:ext cx="7772400" cy="914400"/>
          </a:xfrm>
        </p:spPr>
        <p:txBody>
          <a:bodyPr/>
          <a:lstStyle/>
          <a:p>
            <a:r>
              <a:rPr lang="en-US" dirty="0"/>
              <a:t>Chosen Valley Care Center, Inc.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D2A36BC-C71F-423C-90F9-6803547C1DD9}"/>
              </a:ext>
            </a:extLst>
          </p:cNvPr>
          <p:cNvSpPr>
            <a:spLocks noGrp="1"/>
          </p:cNvSpPr>
          <p:nvPr>
            <p:ph type="ctrTitle"/>
          </p:nvPr>
        </p:nvSpPr>
        <p:spPr/>
        <p:txBody>
          <a:bodyPr/>
          <a:lstStyle/>
          <a:p>
            <a:r>
              <a:rPr lang="en-US" dirty="0"/>
              <a:t>Facility Calling Tree</a:t>
            </a:r>
          </a:p>
        </p:txBody>
      </p:sp>
      <p:sp>
        <p:nvSpPr>
          <p:cNvPr id="3" name="Subtitle 2">
            <a:extLst>
              <a:ext uri="{FF2B5EF4-FFF2-40B4-BE49-F238E27FC236}">
                <a16:creationId xmlns:a16="http://schemas.microsoft.com/office/drawing/2014/main" xmlns="" id="{358E65EA-8003-4316-8AFB-B8401DE73B24}"/>
              </a:ext>
            </a:extLst>
          </p:cNvPr>
          <p:cNvSpPr>
            <a:spLocks noGrp="1"/>
          </p:cNvSpPr>
          <p:nvPr>
            <p:ph type="subTitle" idx="1"/>
          </p:nvPr>
        </p:nvSpPr>
        <p:spPr>
          <a:xfrm>
            <a:off x="722376" y="4191000"/>
            <a:ext cx="7772400" cy="1676400"/>
          </a:xfrm>
        </p:spPr>
        <p:txBody>
          <a:bodyPr>
            <a:normAutofit/>
          </a:bodyPr>
          <a:lstStyle/>
          <a:p>
            <a:r>
              <a:rPr lang="en-US" dirty="0"/>
              <a:t>During our After Action Report it was brought up that we should utilize a calling tree system in our facility for maximum communication to the management and all employees.</a:t>
            </a:r>
          </a:p>
        </p:txBody>
      </p:sp>
    </p:spTree>
    <p:extLst>
      <p:ext uri="{BB962C8B-B14F-4D97-AF65-F5344CB8AC3E}">
        <p14:creationId xmlns:p14="http://schemas.microsoft.com/office/powerpoint/2010/main" val="15684413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 name="Picture 62">
            <a:extLst>
              <a:ext uri="{FF2B5EF4-FFF2-40B4-BE49-F238E27FC236}">
                <a16:creationId xmlns:a16="http://schemas.microsoft.com/office/drawing/2014/main" xmlns="" id="{06CD85A8-C37D-4B8D-A925-CEE9C53C7FFD}"/>
              </a:ext>
            </a:extLst>
          </p:cNvPr>
          <p:cNvPicPr>
            <a:picLocks noChangeAspect="1"/>
          </p:cNvPicPr>
          <p:nvPr/>
        </p:nvPicPr>
        <p:blipFill>
          <a:blip r:embed="rId2"/>
          <a:stretch>
            <a:fillRect/>
          </a:stretch>
        </p:blipFill>
        <p:spPr>
          <a:xfrm>
            <a:off x="-609600" y="-1371600"/>
            <a:ext cx="10001250" cy="8763000"/>
          </a:xfrm>
          <a:prstGeom prst="rect">
            <a:avLst/>
          </a:prstGeom>
        </p:spPr>
      </p:pic>
    </p:spTree>
    <p:extLst>
      <p:ext uri="{BB962C8B-B14F-4D97-AF65-F5344CB8AC3E}">
        <p14:creationId xmlns:p14="http://schemas.microsoft.com/office/powerpoint/2010/main" val="2826587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2DC1D94-5939-4F84-8A8D-367CA2EECAD7}"/>
              </a:ext>
            </a:extLst>
          </p:cNvPr>
          <p:cNvSpPr>
            <a:spLocks noGrp="1"/>
          </p:cNvSpPr>
          <p:nvPr>
            <p:ph type="ctrTitle"/>
          </p:nvPr>
        </p:nvSpPr>
        <p:spPr/>
        <p:txBody>
          <a:bodyPr/>
          <a:lstStyle/>
          <a:p>
            <a:r>
              <a:rPr lang="en-US" dirty="0"/>
              <a:t>Emergency Hotline</a:t>
            </a:r>
          </a:p>
        </p:txBody>
      </p:sp>
      <p:sp>
        <p:nvSpPr>
          <p:cNvPr id="3" name="Subtitle 2">
            <a:extLst>
              <a:ext uri="{FF2B5EF4-FFF2-40B4-BE49-F238E27FC236}">
                <a16:creationId xmlns:a16="http://schemas.microsoft.com/office/drawing/2014/main" xmlns="" id="{3734EDE0-47E5-4D62-9A11-5575B30B098A}"/>
              </a:ext>
            </a:extLst>
          </p:cNvPr>
          <p:cNvSpPr>
            <a:spLocks noGrp="1"/>
          </p:cNvSpPr>
          <p:nvPr>
            <p:ph type="subTitle" idx="1"/>
          </p:nvPr>
        </p:nvSpPr>
        <p:spPr>
          <a:xfrm>
            <a:off x="722376" y="4191000"/>
            <a:ext cx="7772400" cy="1676400"/>
          </a:xfrm>
        </p:spPr>
        <p:txBody>
          <a:bodyPr>
            <a:normAutofit/>
          </a:bodyPr>
          <a:lstStyle/>
          <a:p>
            <a:r>
              <a:rPr lang="en-US" dirty="0"/>
              <a:t>In our EOP we have set up a policy based on our Hotline that will be activated during an emergency to let families know where to contact us</a:t>
            </a:r>
          </a:p>
        </p:txBody>
      </p:sp>
    </p:spTree>
    <p:extLst>
      <p:ext uri="{BB962C8B-B14F-4D97-AF65-F5344CB8AC3E}">
        <p14:creationId xmlns:p14="http://schemas.microsoft.com/office/powerpoint/2010/main" val="1724851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18B1A5-9924-40E3-925B-8AC6B954BE96}"/>
              </a:ext>
            </a:extLst>
          </p:cNvPr>
          <p:cNvSpPr>
            <a:spLocks noGrp="1"/>
          </p:cNvSpPr>
          <p:nvPr>
            <p:ph type="title"/>
          </p:nvPr>
        </p:nvSpPr>
        <p:spPr/>
        <p:txBody>
          <a:bodyPr/>
          <a:lstStyle/>
          <a:p>
            <a:r>
              <a:rPr lang="en-US" dirty="0"/>
              <a:t>Emergency Hotline</a:t>
            </a:r>
          </a:p>
        </p:txBody>
      </p:sp>
      <p:sp>
        <p:nvSpPr>
          <p:cNvPr id="4" name="Text Placeholder 3">
            <a:extLst>
              <a:ext uri="{FF2B5EF4-FFF2-40B4-BE49-F238E27FC236}">
                <a16:creationId xmlns:a16="http://schemas.microsoft.com/office/drawing/2014/main" xmlns="" id="{B3EA3195-10B0-464F-A795-273F7DAE62B3}"/>
              </a:ext>
            </a:extLst>
          </p:cNvPr>
          <p:cNvSpPr>
            <a:spLocks noGrp="1"/>
          </p:cNvSpPr>
          <p:nvPr>
            <p:ph type="body" sz="quarter" idx="15"/>
          </p:nvPr>
        </p:nvSpPr>
        <p:spPr>
          <a:xfrm>
            <a:off x="502920" y="1924050"/>
            <a:ext cx="7879080" cy="2647950"/>
          </a:xfrm>
        </p:spPr>
        <p:txBody>
          <a:bodyPr/>
          <a:lstStyle/>
          <a:p>
            <a:pPr marL="285750" indent="-285750">
              <a:buFont typeface="Arial" panose="020B0604020202020204" pitchFamily="34" charset="0"/>
              <a:buChar char="•"/>
            </a:pPr>
            <a:r>
              <a:rPr lang="en-US" dirty="0"/>
              <a:t>Set up an emergency message on our phone system that when we push a button the emergency message will be activated </a:t>
            </a:r>
          </a:p>
          <a:p>
            <a:pPr marL="285750" indent="-285750">
              <a:buFont typeface="Arial" panose="020B0604020202020204" pitchFamily="34" charset="0"/>
              <a:buChar char="•"/>
            </a:pPr>
            <a:r>
              <a:rPr lang="en-US" dirty="0"/>
              <a:t>When family and staff call our main number they will be directed to the Emergency message and then will be given a number to call for more information</a:t>
            </a:r>
          </a:p>
          <a:p>
            <a:pPr marL="285750" indent="-285750">
              <a:buFont typeface="Arial" panose="020B0604020202020204" pitchFamily="34" charset="0"/>
              <a:buChar char="•"/>
            </a:pPr>
            <a:r>
              <a:rPr lang="en-US" dirty="0"/>
              <a:t>This emergency message can also be activated from our outside phone company in the case that we can not access the main desk area during an emergency</a:t>
            </a:r>
          </a:p>
        </p:txBody>
      </p:sp>
      <p:sp>
        <p:nvSpPr>
          <p:cNvPr id="5" name="Text Placeholder 4">
            <a:extLst>
              <a:ext uri="{FF2B5EF4-FFF2-40B4-BE49-F238E27FC236}">
                <a16:creationId xmlns:a16="http://schemas.microsoft.com/office/drawing/2014/main" xmlns="" id="{804D7182-73C9-4401-ADE9-B84A25A0EA43}"/>
              </a:ext>
            </a:extLst>
          </p:cNvPr>
          <p:cNvSpPr>
            <a:spLocks noGrp="1"/>
          </p:cNvSpPr>
          <p:nvPr>
            <p:ph type="body" sz="quarter" idx="16"/>
          </p:nvPr>
        </p:nvSpPr>
        <p:spPr>
          <a:xfrm>
            <a:off x="503238" y="4267200"/>
            <a:ext cx="8302290" cy="1752601"/>
          </a:xfrm>
        </p:spPr>
        <p:txBody>
          <a:bodyPr>
            <a:normAutofit/>
          </a:bodyPr>
          <a:lstStyle/>
          <a:p>
            <a:r>
              <a:rPr lang="en-US" dirty="0"/>
              <a:t>Our hotline number/message helps us relay a message to all that are concerned to let them know that we are doing all that we can and a number to reach during an emergency event. This hotline ensures family members that we will be in contact with them ASAP. </a:t>
            </a:r>
          </a:p>
        </p:txBody>
      </p:sp>
    </p:spTree>
    <p:extLst>
      <p:ext uri="{BB962C8B-B14F-4D97-AF65-F5344CB8AC3E}">
        <p14:creationId xmlns:p14="http://schemas.microsoft.com/office/powerpoint/2010/main" val="1860962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CE16CB6-81F4-49BB-AD1D-BBB1042E8925}"/>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xmlns="" id="{11B96323-398A-439F-927D-C7C37E50DCFA}"/>
              </a:ext>
            </a:extLst>
          </p:cNvPr>
          <p:cNvSpPr>
            <a:spLocks noGrp="1"/>
          </p:cNvSpPr>
          <p:nvPr>
            <p:ph type="body" sz="quarter" idx="14"/>
          </p:nvPr>
        </p:nvSpPr>
        <p:spPr>
          <a:xfrm>
            <a:off x="503238" y="1905000"/>
            <a:ext cx="8183562" cy="1905000"/>
          </a:xfrm>
        </p:spPr>
        <p:txBody>
          <a:bodyPr>
            <a:normAutofit/>
          </a:bodyPr>
          <a:lstStyle/>
          <a:p>
            <a:r>
              <a:rPr lang="en-US" dirty="0"/>
              <a:t>Thank you for your time today, there are quite a few more policies that we have come up with, but these 4 that have been implemented have a good impact on our residents safety and the efficiency for our facility during an emergency.</a:t>
            </a:r>
          </a:p>
        </p:txBody>
      </p:sp>
      <p:sp>
        <p:nvSpPr>
          <p:cNvPr id="5" name="Text Placeholder 4">
            <a:extLst>
              <a:ext uri="{FF2B5EF4-FFF2-40B4-BE49-F238E27FC236}">
                <a16:creationId xmlns:a16="http://schemas.microsoft.com/office/drawing/2014/main" xmlns="" id="{0201C577-359F-4C97-8593-05FF891CFAD3}"/>
              </a:ext>
            </a:extLst>
          </p:cNvPr>
          <p:cNvSpPr>
            <a:spLocks noGrp="1"/>
          </p:cNvSpPr>
          <p:nvPr>
            <p:ph type="body" sz="quarter" idx="16"/>
          </p:nvPr>
        </p:nvSpPr>
        <p:spPr>
          <a:xfrm>
            <a:off x="503238" y="3962400"/>
            <a:ext cx="8302290" cy="2057401"/>
          </a:xfrm>
        </p:spPr>
        <p:txBody>
          <a:bodyPr>
            <a:normAutofit/>
          </a:bodyPr>
          <a:lstStyle/>
          <a:p>
            <a:r>
              <a:rPr lang="en-US" sz="6600" b="1" dirty="0"/>
              <a:t>Any Questions?!</a:t>
            </a:r>
          </a:p>
        </p:txBody>
      </p:sp>
    </p:spTree>
    <p:extLst>
      <p:ext uri="{BB962C8B-B14F-4D97-AF65-F5344CB8AC3E}">
        <p14:creationId xmlns:p14="http://schemas.microsoft.com/office/powerpoint/2010/main" val="2118108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Welcome and Introduction</a:t>
            </a:r>
          </a:p>
        </p:txBody>
      </p:sp>
      <p:sp>
        <p:nvSpPr>
          <p:cNvPr id="3" name="Rectangle 2"/>
          <p:cNvSpPr>
            <a:spLocks noGrp="1"/>
          </p:cNvSpPr>
          <p:nvPr>
            <p:ph type="body" sz="quarter" idx="14"/>
          </p:nvPr>
        </p:nvSpPr>
        <p:spPr/>
        <p:txBody>
          <a:bodyPr>
            <a:normAutofit/>
          </a:bodyPr>
          <a:lstStyle/>
          <a:p>
            <a:r>
              <a:rPr lang="en-US" dirty="0"/>
              <a:t>Chosen Valley Care Center</a:t>
            </a:r>
          </a:p>
        </p:txBody>
      </p:sp>
      <p:sp>
        <p:nvSpPr>
          <p:cNvPr id="11" name="Text Placeholder 10">
            <a:extLst>
              <a:ext uri="{FF2B5EF4-FFF2-40B4-BE49-F238E27FC236}">
                <a16:creationId xmlns:a16="http://schemas.microsoft.com/office/drawing/2014/main" xmlns="" id="{2A8AE44F-E619-4085-86B0-B0B5C8523641}"/>
              </a:ext>
            </a:extLst>
          </p:cNvPr>
          <p:cNvSpPr>
            <a:spLocks noGrp="1"/>
          </p:cNvSpPr>
          <p:nvPr>
            <p:ph type="body" sz="quarter" idx="15"/>
          </p:nvPr>
        </p:nvSpPr>
        <p:spPr>
          <a:xfrm>
            <a:off x="503238" y="2743200"/>
            <a:ext cx="4754562" cy="1981200"/>
          </a:xfrm>
        </p:spPr>
        <p:txBody>
          <a:bodyPr/>
          <a:lstStyle/>
          <a:p>
            <a:pPr marL="285750" indent="-285750">
              <a:buFont typeface="Arial" panose="020B0604020202020204" pitchFamily="34" charset="0"/>
              <a:buChar char="•"/>
            </a:pPr>
            <a:r>
              <a:rPr lang="en-US" dirty="0"/>
              <a:t>Carrie Colbenson-Director of Nursing</a:t>
            </a:r>
          </a:p>
          <a:p>
            <a:pPr marL="285750" indent="-285750">
              <a:buFont typeface="Arial" panose="020B0604020202020204" pitchFamily="34" charset="0"/>
              <a:buChar char="•"/>
            </a:pPr>
            <a:r>
              <a:rPr lang="en-US" dirty="0"/>
              <a:t>Melissa Fenske-Director of Social Services</a:t>
            </a:r>
          </a:p>
          <a:p>
            <a:pPr marL="285750" indent="-285750">
              <a:buFont typeface="Arial" panose="020B0604020202020204" pitchFamily="34" charset="0"/>
              <a:buChar char="•"/>
            </a:pPr>
            <a:r>
              <a:rPr lang="en-US" dirty="0"/>
              <a:t>Gerry Gathje-Director of Environmental Services</a:t>
            </a:r>
          </a:p>
          <a:p>
            <a:pPr marL="285750" indent="-285750">
              <a:buFont typeface="Arial" panose="020B0604020202020204" pitchFamily="34" charset="0"/>
              <a:buChar char="•"/>
            </a:pPr>
            <a:r>
              <a:rPr lang="en-US" dirty="0"/>
              <a:t>Susan </a:t>
            </a:r>
            <a:r>
              <a:rPr lang="en-US" dirty="0" err="1"/>
              <a:t>Neis</a:t>
            </a:r>
            <a:r>
              <a:rPr lang="en-US" dirty="0"/>
              <a:t>- Emergency Preparedness Coordinator/Human Resources Assistant</a:t>
            </a:r>
          </a:p>
          <a:p>
            <a:endParaRPr lang="en-US" dirty="0"/>
          </a:p>
          <a:p>
            <a:endParaRPr lang="en-US" dirty="0"/>
          </a:p>
        </p:txBody>
      </p:sp>
      <p:sp>
        <p:nvSpPr>
          <p:cNvPr id="12" name="Text Placeholder 11">
            <a:extLst>
              <a:ext uri="{FF2B5EF4-FFF2-40B4-BE49-F238E27FC236}">
                <a16:creationId xmlns:a16="http://schemas.microsoft.com/office/drawing/2014/main" xmlns="" id="{5A63FA59-D973-42A7-A8BC-ECFF640720F9}"/>
              </a:ext>
            </a:extLst>
          </p:cNvPr>
          <p:cNvSpPr>
            <a:spLocks noGrp="1"/>
          </p:cNvSpPr>
          <p:nvPr>
            <p:ph type="body" sz="quarter" idx="16"/>
          </p:nvPr>
        </p:nvSpPr>
        <p:spPr/>
        <p:txBody>
          <a:bodyPr/>
          <a:lstStyle/>
          <a:p>
            <a:r>
              <a:rPr lang="en-US" dirty="0"/>
              <a:t>Communication during an evacuation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Communication</a:t>
            </a:r>
          </a:p>
        </p:txBody>
      </p:sp>
      <p:sp>
        <p:nvSpPr>
          <p:cNvPr id="3" name="Rectangle 2"/>
          <p:cNvSpPr>
            <a:spLocks noGrp="1"/>
          </p:cNvSpPr>
          <p:nvPr>
            <p:ph type="body" sz="quarter" idx="14"/>
          </p:nvPr>
        </p:nvSpPr>
        <p:spPr>
          <a:xfrm>
            <a:off x="503238" y="1905000"/>
            <a:ext cx="7116762" cy="1371599"/>
          </a:xfrm>
        </p:spPr>
        <p:txBody>
          <a:bodyPr>
            <a:normAutofit fontScale="85000" lnSpcReduction="20000"/>
          </a:bodyPr>
          <a:lstStyle/>
          <a:p>
            <a:pPr marL="342900" indent="-342900">
              <a:buFont typeface="Arial" panose="020B0604020202020204" pitchFamily="34" charset="0"/>
              <a:buChar char="•"/>
            </a:pPr>
            <a:r>
              <a:rPr lang="en-US" dirty="0"/>
              <a:t>Cannon Falls was an amazing learning experience</a:t>
            </a:r>
          </a:p>
          <a:p>
            <a:pPr marL="342900" indent="-342900">
              <a:buFont typeface="Arial" panose="020B0604020202020204" pitchFamily="34" charset="0"/>
              <a:buChar char="•"/>
            </a:pPr>
            <a:r>
              <a:rPr lang="en-US" dirty="0"/>
              <a:t>This evacuation process showed us our own strength and weaknesses and let us build on it</a:t>
            </a:r>
          </a:p>
          <a:p>
            <a:pPr marL="342900" indent="-342900">
              <a:buFont typeface="Arial" panose="020B0604020202020204" pitchFamily="34" charset="0"/>
              <a:buChar char="•"/>
            </a:pPr>
            <a:r>
              <a:rPr lang="en-US" dirty="0"/>
              <a:t>This situation could happen to any of us</a:t>
            </a:r>
          </a:p>
          <a:p>
            <a:pPr marL="342900" indent="-342900">
              <a:buFont typeface="Arial" panose="020B0604020202020204" pitchFamily="34" charset="0"/>
              <a:buChar char="•"/>
            </a:pPr>
            <a:r>
              <a:rPr lang="en-US" dirty="0"/>
              <a:t>How would we have been any different?</a:t>
            </a:r>
          </a:p>
        </p:txBody>
      </p:sp>
      <p:sp>
        <p:nvSpPr>
          <p:cNvPr id="6" name="Text Placeholder 5">
            <a:extLst>
              <a:ext uri="{FF2B5EF4-FFF2-40B4-BE49-F238E27FC236}">
                <a16:creationId xmlns:a16="http://schemas.microsoft.com/office/drawing/2014/main" xmlns="" id="{3D497874-DB7D-4884-AE00-052825BF940D}"/>
              </a:ext>
            </a:extLst>
          </p:cNvPr>
          <p:cNvSpPr>
            <a:spLocks noGrp="1"/>
          </p:cNvSpPr>
          <p:nvPr>
            <p:ph type="body" sz="quarter" idx="15"/>
          </p:nvPr>
        </p:nvSpPr>
        <p:spPr>
          <a:xfrm>
            <a:off x="503238" y="3581400"/>
            <a:ext cx="7040562" cy="2133600"/>
          </a:xfrm>
        </p:spPr>
        <p:txBody>
          <a:bodyPr>
            <a:normAutofit/>
          </a:bodyPr>
          <a:lstStyle/>
          <a:p>
            <a:pPr marL="285750" indent="-285750">
              <a:buFont typeface="Arial" panose="020B0604020202020204" pitchFamily="34" charset="0"/>
              <a:buChar char="•"/>
            </a:pPr>
            <a:r>
              <a:rPr lang="en-US" dirty="0"/>
              <a:t>Here today to talk about what has come from this experience to better improve our own EOP</a:t>
            </a:r>
          </a:p>
          <a:p>
            <a:pPr marL="285750" indent="-285750">
              <a:buFont typeface="Arial" panose="020B0604020202020204" pitchFamily="34" charset="0"/>
              <a:buChar char="•"/>
            </a:pPr>
            <a:r>
              <a:rPr lang="en-US" dirty="0"/>
              <a:t>New policies, procedures and a huge impact on our Communication Process during an Emergency</a:t>
            </a:r>
          </a:p>
        </p:txBody>
      </p:sp>
      <p:sp>
        <p:nvSpPr>
          <p:cNvPr id="7" name="Text Placeholder 6">
            <a:extLst>
              <a:ext uri="{FF2B5EF4-FFF2-40B4-BE49-F238E27FC236}">
                <a16:creationId xmlns:a16="http://schemas.microsoft.com/office/drawing/2014/main" xmlns="" id="{4D92C646-CF4C-4ECD-A1AE-EF4FD75C80C1}"/>
              </a:ext>
            </a:extLst>
          </p:cNvPr>
          <p:cNvSpPr>
            <a:spLocks noGrp="1"/>
          </p:cNvSpPr>
          <p:nvPr>
            <p:ph type="body" sz="quarter" idx="16"/>
          </p:nvPr>
        </p:nvSpPr>
        <p:spPr>
          <a:xfrm>
            <a:off x="503238" y="5029201"/>
            <a:ext cx="8302290" cy="990600"/>
          </a:xfrm>
        </p:spPr>
        <p:txBody>
          <a:bodyPr/>
          <a:lstStyle/>
          <a:p>
            <a:r>
              <a:rPr lang="en-US" dirty="0"/>
              <a:t>We will talk about some negatives and positives that happened, and then at the end what processes came from it all.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Positives</a:t>
            </a:r>
          </a:p>
        </p:txBody>
      </p:sp>
      <p:sp>
        <p:nvSpPr>
          <p:cNvPr id="5" name="TextBox 4">
            <a:extLst>
              <a:ext uri="{FF2B5EF4-FFF2-40B4-BE49-F238E27FC236}">
                <a16:creationId xmlns:a16="http://schemas.microsoft.com/office/drawing/2014/main" xmlns="" id="{7B63802C-5511-4B5D-835F-A4A55E87B204}"/>
              </a:ext>
            </a:extLst>
          </p:cNvPr>
          <p:cNvSpPr txBox="1"/>
          <p:nvPr/>
        </p:nvSpPr>
        <p:spPr>
          <a:xfrm>
            <a:off x="502920" y="2590800"/>
            <a:ext cx="7955280" cy="3293209"/>
          </a:xfrm>
          <a:prstGeom prst="rect">
            <a:avLst/>
          </a:prstGeom>
          <a:noFill/>
        </p:spPr>
        <p:txBody>
          <a:bodyPr wrap="square" rtlCol="0">
            <a:spAutoFit/>
          </a:bodyPr>
          <a:lstStyle/>
          <a:p>
            <a:pPr marL="285750" indent="-285750">
              <a:buClr>
                <a:schemeClr val="accent3"/>
              </a:buClr>
              <a:buFont typeface="Arial" panose="020B0604020202020204" pitchFamily="34" charset="0"/>
              <a:buChar char="•"/>
            </a:pPr>
            <a:r>
              <a:rPr lang="en-US" sz="1600" dirty="0"/>
              <a:t>The evacuation process showed us how our facility will react during a high stressful situation and it was a positive light</a:t>
            </a:r>
          </a:p>
          <a:p>
            <a:pPr marL="285750" indent="-285750">
              <a:buClr>
                <a:schemeClr val="accent3"/>
              </a:buClr>
              <a:buFont typeface="Arial" panose="020B0604020202020204" pitchFamily="34" charset="0"/>
              <a:buChar char="•"/>
            </a:pPr>
            <a:r>
              <a:rPr lang="en-US" sz="1600" dirty="0"/>
              <a:t>The management team worked hard in getting care plans out for the receiving residents and making sure meals were ready in the right density and rooms were ready as well</a:t>
            </a:r>
          </a:p>
          <a:p>
            <a:pPr marL="285750" indent="-285750">
              <a:buClr>
                <a:schemeClr val="accent3"/>
              </a:buClr>
              <a:buFont typeface="Arial" panose="020B0604020202020204" pitchFamily="34" charset="0"/>
              <a:buChar char="•"/>
            </a:pPr>
            <a:r>
              <a:rPr lang="en-US" sz="1600" dirty="0"/>
              <a:t>Our staff welcomed the Cannon Falls residents with Open Arms and did not show any signs of stress with the extra guests</a:t>
            </a:r>
          </a:p>
          <a:p>
            <a:pPr marL="285750" indent="-285750">
              <a:buClr>
                <a:schemeClr val="accent3"/>
              </a:buClr>
              <a:buFont typeface="Arial" panose="020B0604020202020204" pitchFamily="34" charset="0"/>
              <a:buChar char="•"/>
            </a:pPr>
            <a:r>
              <a:rPr lang="en-US" sz="1600" dirty="0"/>
              <a:t>It was a great thing to see during a time of need that our staff was so resilient and wanting to be comforting to them</a:t>
            </a:r>
          </a:p>
          <a:p>
            <a:pPr marL="285750" indent="-285750">
              <a:buClr>
                <a:schemeClr val="accent3"/>
              </a:buClr>
              <a:buFont typeface="Arial" panose="020B0604020202020204" pitchFamily="34" charset="0"/>
              <a:buChar char="•"/>
            </a:pPr>
            <a:r>
              <a:rPr lang="en-US" sz="1600" dirty="0"/>
              <a:t>We learned more information then we knew would be a process for our EOP</a:t>
            </a:r>
          </a:p>
          <a:p>
            <a:pPr marL="285750" indent="-285750">
              <a:buClr>
                <a:schemeClr val="accent3"/>
              </a:buClr>
              <a:buFont typeface="Arial" panose="020B0604020202020204" pitchFamily="34" charset="0"/>
              <a:buChar char="•"/>
            </a:pPr>
            <a:r>
              <a:rPr lang="en-US" sz="1600" dirty="0"/>
              <a:t>It showed us our own strength and weaknesses, and we have been able to build on that aspect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78E2A4-EACA-437E-B319-A04EE5B261E4}"/>
              </a:ext>
            </a:extLst>
          </p:cNvPr>
          <p:cNvSpPr>
            <a:spLocks noGrp="1"/>
          </p:cNvSpPr>
          <p:nvPr>
            <p:ph type="title"/>
          </p:nvPr>
        </p:nvSpPr>
        <p:spPr/>
        <p:txBody>
          <a:bodyPr/>
          <a:lstStyle/>
          <a:p>
            <a:r>
              <a:rPr lang="en-US" dirty="0"/>
              <a:t>Negative</a:t>
            </a:r>
          </a:p>
        </p:txBody>
      </p:sp>
      <p:sp>
        <p:nvSpPr>
          <p:cNvPr id="4" name="Text Placeholder 3">
            <a:extLst>
              <a:ext uri="{FF2B5EF4-FFF2-40B4-BE49-F238E27FC236}">
                <a16:creationId xmlns:a16="http://schemas.microsoft.com/office/drawing/2014/main" xmlns="" id="{F4BC6E23-A28B-4EBF-B46C-223ACCBA18F4}"/>
              </a:ext>
            </a:extLst>
          </p:cNvPr>
          <p:cNvSpPr>
            <a:spLocks noGrp="1"/>
          </p:cNvSpPr>
          <p:nvPr>
            <p:ph type="body" sz="quarter" idx="15"/>
          </p:nvPr>
        </p:nvSpPr>
        <p:spPr>
          <a:xfrm>
            <a:off x="503238" y="3410128"/>
            <a:ext cx="7726362" cy="2685872"/>
          </a:xfrm>
        </p:spPr>
        <p:txBody>
          <a:bodyPr/>
          <a:lstStyle/>
          <a:p>
            <a:pPr marL="285750" indent="-285750">
              <a:buFont typeface="Arial" panose="020B0604020202020204" pitchFamily="34" charset="0"/>
              <a:buChar char="•"/>
            </a:pPr>
            <a:r>
              <a:rPr lang="en-US" dirty="0"/>
              <a:t>Knowing male/female for receiving residents and knowing if we would have the beds</a:t>
            </a:r>
          </a:p>
          <a:p>
            <a:pPr marL="285750" indent="-285750">
              <a:buFont typeface="Arial" panose="020B0604020202020204" pitchFamily="34" charset="0"/>
              <a:buChar char="•"/>
            </a:pPr>
            <a:r>
              <a:rPr lang="en-US" dirty="0"/>
              <a:t>A fellow staff member for a friendly face</a:t>
            </a:r>
          </a:p>
          <a:p>
            <a:pPr marL="285750" indent="-285750">
              <a:buFont typeface="Arial" panose="020B0604020202020204" pitchFamily="34" charset="0"/>
              <a:buChar char="•"/>
            </a:pPr>
            <a:r>
              <a:rPr lang="en-US" dirty="0"/>
              <a:t>Access to residents information, MAR, TAR, DNR, Allergies, Care Plans Etc.</a:t>
            </a:r>
          </a:p>
          <a:p>
            <a:pPr marL="285750" indent="-285750">
              <a:buFont typeface="Arial" panose="020B0604020202020204" pitchFamily="34" charset="0"/>
              <a:buChar char="•"/>
            </a:pPr>
            <a:r>
              <a:rPr lang="en-US" dirty="0"/>
              <a:t>Proper medication for residents</a:t>
            </a:r>
          </a:p>
          <a:p>
            <a:pPr marL="285750" indent="-285750">
              <a:buFont typeface="Arial" panose="020B0604020202020204" pitchFamily="34" charset="0"/>
              <a:buChar char="•"/>
            </a:pPr>
            <a:r>
              <a:rPr lang="en-US" dirty="0"/>
              <a:t>Clothing and items marked with identification</a:t>
            </a:r>
          </a:p>
          <a:p>
            <a:pPr marL="285750" indent="-285750">
              <a:buFont typeface="Arial" panose="020B0604020202020204" pitchFamily="34" charset="0"/>
              <a:buChar char="•"/>
            </a:pPr>
            <a:r>
              <a:rPr lang="en-US" dirty="0"/>
              <a:t>Uncertain of our position as the receiving facility-do we do MDS’s, are they our residents? </a:t>
            </a:r>
          </a:p>
          <a:p>
            <a:pPr marL="285750" indent="-285750">
              <a:buFont typeface="Arial" panose="020B0604020202020204" pitchFamily="34" charset="0"/>
              <a:buChar char="•"/>
            </a:pPr>
            <a:endParaRPr lang="en-US" dirty="0"/>
          </a:p>
        </p:txBody>
      </p:sp>
      <p:sp>
        <p:nvSpPr>
          <p:cNvPr id="6" name="TextBox 5">
            <a:extLst>
              <a:ext uri="{FF2B5EF4-FFF2-40B4-BE49-F238E27FC236}">
                <a16:creationId xmlns:a16="http://schemas.microsoft.com/office/drawing/2014/main" xmlns="" id="{A96FC9A2-3563-4007-A3CB-8F36FE53A338}"/>
              </a:ext>
            </a:extLst>
          </p:cNvPr>
          <p:cNvSpPr txBox="1"/>
          <p:nvPr/>
        </p:nvSpPr>
        <p:spPr>
          <a:xfrm>
            <a:off x="381000" y="2209800"/>
            <a:ext cx="8183880" cy="1200329"/>
          </a:xfrm>
          <a:prstGeom prst="rect">
            <a:avLst/>
          </a:prstGeom>
          <a:noFill/>
        </p:spPr>
        <p:txBody>
          <a:bodyPr wrap="square" rtlCol="0">
            <a:spAutoFit/>
          </a:bodyPr>
          <a:lstStyle/>
          <a:p>
            <a:r>
              <a:rPr lang="en-US" dirty="0"/>
              <a:t>This entire situation was a challenge for all entities involved and we have all taken a lot with us after the process. We have learned so much from this experience and that it has helped us become stronger as a facility. Some things that were effected: </a:t>
            </a:r>
          </a:p>
        </p:txBody>
      </p:sp>
    </p:spTree>
    <p:extLst>
      <p:ext uri="{BB962C8B-B14F-4D97-AF65-F5344CB8AC3E}">
        <p14:creationId xmlns:p14="http://schemas.microsoft.com/office/powerpoint/2010/main" val="13144772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lstStyle/>
          <a:p>
            <a:r>
              <a:rPr lang="en-US" dirty="0"/>
              <a:t>Receiving Residents</a:t>
            </a:r>
          </a:p>
        </p:txBody>
      </p:sp>
      <p:sp>
        <p:nvSpPr>
          <p:cNvPr id="3" name="Rectangle 2"/>
          <p:cNvSpPr>
            <a:spLocks noGrp="1"/>
          </p:cNvSpPr>
          <p:nvPr>
            <p:ph type="subTitle" idx="1"/>
          </p:nvPr>
        </p:nvSpPr>
        <p:spPr/>
        <p:txBody>
          <a:bodyPr>
            <a:normAutofit lnSpcReduction="10000"/>
          </a:bodyPr>
          <a:lstStyle/>
          <a:p>
            <a:r>
              <a:rPr lang="en-US" dirty="0"/>
              <a:t>From the outcome of the Cannon Falls Evacuation, we have put together some polices for our EOP, including a receiving residents policy.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502920" y="152401"/>
            <a:ext cx="8183880" cy="762000"/>
          </a:xfrm>
        </p:spPr>
        <p:txBody>
          <a:bodyPr>
            <a:normAutofit/>
          </a:bodyPr>
          <a:lstStyle/>
          <a:p>
            <a:r>
              <a:rPr lang="en-US" dirty="0"/>
              <a:t>Receiving Plan</a:t>
            </a:r>
          </a:p>
        </p:txBody>
      </p:sp>
      <p:sp>
        <p:nvSpPr>
          <p:cNvPr id="8" name="Text Placeholder 7">
            <a:extLst>
              <a:ext uri="{FF2B5EF4-FFF2-40B4-BE49-F238E27FC236}">
                <a16:creationId xmlns:a16="http://schemas.microsoft.com/office/drawing/2014/main" xmlns="" id="{2F12C048-0A1C-4AEA-B066-7199B8924DBA}"/>
              </a:ext>
            </a:extLst>
          </p:cNvPr>
          <p:cNvSpPr>
            <a:spLocks noGrp="1"/>
          </p:cNvSpPr>
          <p:nvPr>
            <p:ph type="body" sz="quarter" idx="16"/>
          </p:nvPr>
        </p:nvSpPr>
        <p:spPr>
          <a:xfrm>
            <a:off x="0" y="914401"/>
            <a:ext cx="9144000" cy="7086599"/>
          </a:xfrm>
        </p:spPr>
        <p:txBody>
          <a:bodyPr>
            <a:normAutofit fontScale="25000" lnSpcReduction="20000"/>
          </a:bodyPr>
          <a:lstStyle/>
          <a:p>
            <a:r>
              <a:rPr lang="en-US" b="1" dirty="0"/>
              <a:t>Chosen Valley Care Center, Inc. Resident Receiving Policy Sample</a:t>
            </a:r>
            <a:endParaRPr lang="en-US" dirty="0"/>
          </a:p>
          <a:p>
            <a:r>
              <a:rPr lang="en-US" dirty="0"/>
              <a:t>It is the policy of Chosen Valley Care Center to always remember that our first and foremost priority is to our residents. </a:t>
            </a:r>
          </a:p>
          <a:p>
            <a:r>
              <a:rPr lang="en-US" b="1" dirty="0"/>
              <a:t>First Steps:</a:t>
            </a:r>
            <a:endParaRPr lang="en-US" dirty="0"/>
          </a:p>
          <a:p>
            <a:r>
              <a:rPr lang="en-US" dirty="0"/>
              <a:t>When we are requested to receive residents from another facility due to Emergency Conditions, there are certain regulations and information that need to be maintained before we can start the process.</a:t>
            </a:r>
          </a:p>
          <a:p>
            <a:r>
              <a:rPr lang="en-US" dirty="0"/>
              <a:t>When called by Mayo Clinic and/or from another facility requesting that we take on extra residents due to an Emergency Evacuation, it is necessary to get the following information immediately, and to take these proper steps:</a:t>
            </a:r>
          </a:p>
          <a:p>
            <a:pPr lvl="0"/>
            <a:r>
              <a:rPr lang="en-US" dirty="0"/>
              <a:t>Director of Nursing and Director of Clinical and Residential Services and Director of Social Services should be contacted immediately if they are not in the facility. (Administrator will be contacted by DON/DCRS)</a:t>
            </a:r>
          </a:p>
          <a:p>
            <a:pPr lvl="0"/>
            <a:r>
              <a:rPr lang="en-US" dirty="0"/>
              <a:t>DON and DCRS in return will contact the facility requesting and/or contact Mayo Clinic’s admission/transfer center, and their contact number is 507-293-4961</a:t>
            </a:r>
          </a:p>
          <a:p>
            <a:pPr lvl="0"/>
            <a:r>
              <a:rPr lang="en-US" dirty="0"/>
              <a:t>Contact Public Health in Fillmore County for communication purposes and assisted help and information</a:t>
            </a:r>
          </a:p>
          <a:p>
            <a:pPr lvl="0"/>
            <a:r>
              <a:rPr lang="en-US" dirty="0"/>
              <a:t>Contact Emergency Management at Mayo Clinic to share information and receive information</a:t>
            </a:r>
          </a:p>
          <a:p>
            <a:pPr lvl="0"/>
            <a:r>
              <a:rPr lang="en-US" dirty="0"/>
              <a:t>Contact Program Administrator as they are in charge of the Emergency Evacuation contact person for the financial piece and he will get the information to the sending facility</a:t>
            </a:r>
          </a:p>
          <a:p>
            <a:pPr lvl="0"/>
            <a:r>
              <a:rPr lang="en-US" dirty="0"/>
              <a:t>Contact the Ombudsman, Director of Social Services would contact about evacuees</a:t>
            </a:r>
          </a:p>
          <a:p>
            <a:r>
              <a:rPr lang="en-US" b="1" dirty="0"/>
              <a:t>Receiving Facility Responsibilities:</a:t>
            </a:r>
            <a:endParaRPr lang="en-US" dirty="0"/>
          </a:p>
          <a:p>
            <a:pPr lvl="0"/>
            <a:r>
              <a:rPr lang="en-US" dirty="0"/>
              <a:t>If our facility will be accepting relocated residents/patients and will exceed licensed capacity, we should contact the MDH Health Regulation Division. Temporary waivers may be granted in an emergency</a:t>
            </a:r>
          </a:p>
          <a:p>
            <a:pPr lvl="0"/>
            <a:r>
              <a:rPr lang="en-US" dirty="0"/>
              <a:t>The receiving facility should maintain a log of residents/patients relocated to our facility (attached)</a:t>
            </a:r>
          </a:p>
          <a:p>
            <a:pPr lvl="0"/>
            <a:r>
              <a:rPr lang="en-US" dirty="0"/>
              <a:t>If the evacuated residents desire to remain at the receiving facility rather than going back to the original facility, it is within their rights to do so. The receiving facility is under no obligation to return the patient/resident to the evacuating facility if the resident, guardian, or POA determines they would like to remain at the receiving facility</a:t>
            </a:r>
          </a:p>
          <a:p>
            <a:r>
              <a:rPr lang="en-US" b="1" dirty="0"/>
              <a:t> </a:t>
            </a:r>
            <a:endParaRPr lang="en-US" dirty="0"/>
          </a:p>
          <a:p>
            <a:r>
              <a:rPr lang="en-US" b="1" dirty="0"/>
              <a:t> </a:t>
            </a:r>
            <a:endParaRPr lang="en-US" dirty="0"/>
          </a:p>
          <a:p>
            <a:r>
              <a:rPr lang="en-US" b="1" dirty="0"/>
              <a:t>Communication:</a:t>
            </a:r>
            <a:endParaRPr lang="en-US" dirty="0"/>
          </a:p>
          <a:p>
            <a:r>
              <a:rPr lang="en-US" dirty="0"/>
              <a:t>Once the proper facility/Mayo Clinic is contacted it is in the best interest for both facilities that the communication is vital, information that needs to be shared immediately to fulfill the request is as follows:</a:t>
            </a:r>
          </a:p>
          <a:p>
            <a:pPr lvl="0"/>
            <a:r>
              <a:rPr lang="en-US" dirty="0"/>
              <a:t>DON from requesting facility phone number and who to contact if he/she cannot be reached</a:t>
            </a:r>
          </a:p>
          <a:p>
            <a:pPr lvl="0"/>
            <a:r>
              <a:rPr lang="en-US" dirty="0"/>
              <a:t>How many residents and if they are female/male.</a:t>
            </a:r>
          </a:p>
          <a:p>
            <a:pPr lvl="0"/>
            <a:r>
              <a:rPr lang="en-US" dirty="0"/>
              <a:t>The time frame of when resident’s would be arriving so that all staff would be notified</a:t>
            </a:r>
          </a:p>
          <a:p>
            <a:pPr lvl="0"/>
            <a:r>
              <a:rPr lang="en-US" dirty="0"/>
              <a:t>Nurse to Nurse report </a:t>
            </a:r>
          </a:p>
          <a:p>
            <a:pPr lvl="0"/>
            <a:r>
              <a:rPr lang="en-US" dirty="0"/>
              <a:t>How Residents will be transferred to our facility</a:t>
            </a:r>
          </a:p>
          <a:p>
            <a:pPr lvl="0"/>
            <a:r>
              <a:rPr lang="en-US" dirty="0"/>
              <a:t>If/When staff from other facility would or would not be accompanying residents</a:t>
            </a:r>
          </a:p>
          <a:p>
            <a:pPr lvl="0"/>
            <a:r>
              <a:rPr lang="en-US" dirty="0"/>
              <a:t>If able to access Point Click Care from receiving facility, get remote access from DON at that facility to be able to access all information on receiving residents </a:t>
            </a:r>
          </a:p>
          <a:p>
            <a:pPr lvl="0"/>
            <a:r>
              <a:rPr lang="en-US" dirty="0"/>
              <a:t> If unable to get access to PCC, then Information such as Family Contact numbers, Medications, Care Plan, skilled stay, personal item list should be either communicated to DON/DCRS and/or faxed to our facility within 1-2 hours before residents will be arriving. If requesting facility does not have electricity it should be communicated via phone call or personal email from requesting facility to our facility</a:t>
            </a:r>
          </a:p>
          <a:p>
            <a:pPr lvl="0"/>
            <a:r>
              <a:rPr lang="en-US" dirty="0"/>
              <a:t>Talk with Therapy department about residents who may be a skilled stay and/or have therapy needs, and how they can help during their stay at our facility</a:t>
            </a:r>
          </a:p>
          <a:p>
            <a:r>
              <a:rPr lang="en-US" b="1" dirty="0"/>
              <a:t>Arrival:</a:t>
            </a:r>
            <a:endParaRPr lang="en-US" dirty="0"/>
          </a:p>
          <a:p>
            <a:r>
              <a:rPr lang="en-US" dirty="0"/>
              <a:t>When the residents arrive at our facility it is important to remember that this could be a traumatizing experience for them and that we are to keep this process as simple as we can for them and as welcoming, the following are things that should be done as soon as their arrival:</a:t>
            </a:r>
          </a:p>
          <a:p>
            <a:pPr lvl="0"/>
            <a:r>
              <a:rPr lang="en-US" dirty="0"/>
              <a:t>Director of Social Services/Social Services Designee should be contacted by DON/DCRS and at our facility if possible for a smooth transition</a:t>
            </a:r>
          </a:p>
          <a:p>
            <a:pPr lvl="0"/>
            <a:r>
              <a:rPr lang="en-US" dirty="0"/>
              <a:t>Gather each resident into the same room so that they have a familiar face</a:t>
            </a:r>
          </a:p>
          <a:p>
            <a:pPr lvl="0"/>
            <a:r>
              <a:rPr lang="en-US" dirty="0"/>
              <a:t>Talk with the residents to let them discuss what happened and how they are feeling</a:t>
            </a:r>
          </a:p>
          <a:p>
            <a:pPr lvl="0"/>
            <a:r>
              <a:rPr lang="en-US" dirty="0"/>
              <a:t>Have soft music for them, snacks, drinks etc. so that they will feel welcome in our facility</a:t>
            </a:r>
          </a:p>
          <a:p>
            <a:pPr lvl="0"/>
            <a:r>
              <a:rPr lang="en-US" dirty="0"/>
              <a:t>Ensure that staffing is aware of the arrival and so they can meet some of the staff to help them feel more comfortable about their time at our facility </a:t>
            </a:r>
          </a:p>
          <a:p>
            <a:pPr lvl="0"/>
            <a:r>
              <a:rPr lang="en-US" dirty="0"/>
              <a:t>Help them with their personal belongings and reassure them that we will take care of not only them but their items</a:t>
            </a:r>
          </a:p>
          <a:p>
            <a:pPr lvl="0"/>
            <a:r>
              <a:rPr lang="en-US" dirty="0"/>
              <a:t>Show them their room, if possible have them in the same hallway and/or let them know where other residents will be located to help them feel safe</a:t>
            </a:r>
          </a:p>
          <a:p>
            <a:pPr lvl="0"/>
            <a:r>
              <a:rPr lang="en-US" dirty="0"/>
              <a:t>If possible, let the residents coming from the facility sit at the same table during meals so that they can feel good about this temporary move </a:t>
            </a:r>
          </a:p>
          <a:p>
            <a:r>
              <a:rPr lang="en-US" b="1" dirty="0"/>
              <a:t>Reimbursement:</a:t>
            </a:r>
            <a:endParaRPr lang="en-US" dirty="0"/>
          </a:p>
          <a:p>
            <a:pPr lvl="0"/>
            <a:r>
              <a:rPr lang="en-US" dirty="0"/>
              <a:t>For payment and MDS purposes the receiving facility is accepting the resident </a:t>
            </a:r>
            <a:r>
              <a:rPr lang="en-US" b="1" dirty="0"/>
              <a:t>temporarily</a:t>
            </a:r>
            <a:r>
              <a:rPr lang="en-US" dirty="0"/>
              <a:t>. The receiving facility is not required to perform the usual admission procedures nor do they need to prepare the MDS assessment, case mix assessment and care plan. This applies for the first 30 days of the disaster. During this period, an assessment should be made as to the future viability of the evacuating facility. If it is determined that the evacuating facility will NOT be able to resume services, further instructions will be provided by Mayo Clinic and/or from the receiving facility. </a:t>
            </a:r>
          </a:p>
          <a:p>
            <a:pPr lvl="0"/>
            <a:r>
              <a:rPr lang="en-US" dirty="0"/>
              <a:t>The evacuating facility will continue to bill for their services as if the residents were there for the entire month (excluding hospital admissions and/or death). The evacuated facility will be responsible for reimbursing’s the sheltering facilities by submitting the Facility Evacuation Form to the MN Department of Human Services (DHS).</a:t>
            </a:r>
          </a:p>
          <a:p>
            <a:pPr lvl="0"/>
            <a:r>
              <a:rPr lang="en-US" dirty="0"/>
              <a:t>The sheltering facilities will be reimbursed at the statewide average daily rate per day by DHS. This payment will go to the evacuated facility as a lump sum after residents are back the evacuating facility. The evacuating facility is responsible for paying the sheltering facilities. </a:t>
            </a:r>
          </a:p>
          <a:p>
            <a:pPr lvl="0"/>
            <a:r>
              <a:rPr lang="en-US" dirty="0"/>
              <a:t>If a sheltering facility receives a high acuity patient whose care costs more than the statewide average daily rate, DHS will review the difference. These extra costs can be submitted to the evacuating facility for consideration by DHS. </a:t>
            </a:r>
          </a:p>
          <a:p>
            <a:pPr lvl="0"/>
            <a:r>
              <a:rPr lang="en-US" dirty="0"/>
              <a:t>DHS will only reimburse the evacuating facility for expenses that are not covered by other sources (e.g. insurance) and if payments are received from other sources after DHS makes payment, DHS will expect those costs to be returned to DHS up to the amount received from other sources.</a:t>
            </a:r>
          </a:p>
          <a:p>
            <a:endParaRPr lang="en-US" dirty="0"/>
          </a:p>
          <a:p>
            <a:r>
              <a:rPr lang="en-US" dirty="0"/>
              <a:t> </a:t>
            </a:r>
          </a:p>
          <a:p>
            <a:r>
              <a:rPr lang="en-US" dirty="0"/>
              <a:t> </a:t>
            </a:r>
          </a:p>
          <a:p>
            <a:r>
              <a:rPr lang="en-US" b="1" dirty="0"/>
              <a:t>Emergency Contact List:</a:t>
            </a:r>
            <a:endParaRPr lang="en-US" dirty="0"/>
          </a:p>
          <a:p>
            <a:r>
              <a:rPr lang="en-US" b="1" dirty="0"/>
              <a:t>Healthcare Multi-Agency Coordination Center: </a:t>
            </a:r>
            <a:r>
              <a:rPr lang="en-US" dirty="0"/>
              <a:t>651-201-4101</a:t>
            </a:r>
          </a:p>
          <a:p>
            <a:r>
              <a:rPr lang="en-US" b="1" dirty="0"/>
              <a:t>Fillmore Public Health:</a:t>
            </a:r>
            <a:r>
              <a:rPr lang="en-US" dirty="0"/>
              <a:t> 507-765-3898</a:t>
            </a:r>
          </a:p>
          <a:p>
            <a:r>
              <a:rPr lang="en-US" b="1" dirty="0"/>
              <a:t>Mayo Clinic Emergency Preparedness Contact:</a:t>
            </a:r>
            <a:r>
              <a:rPr lang="en-US" dirty="0"/>
              <a:t> 507-266-2969</a:t>
            </a:r>
          </a:p>
          <a:p>
            <a:r>
              <a:rPr lang="en-US" b="1" dirty="0"/>
              <a:t>Program Administrator/Nursing Facility Rates &amp; Policy: </a:t>
            </a:r>
            <a:r>
              <a:rPr lang="en-US" dirty="0"/>
              <a:t>651-431-2271</a:t>
            </a:r>
          </a:p>
          <a:p>
            <a:r>
              <a:rPr lang="en-US" b="1" dirty="0"/>
              <a:t>Mayo Clinic Admission/Transfer Center: </a:t>
            </a:r>
            <a:r>
              <a:rPr lang="en-US" dirty="0"/>
              <a:t>507-293-4961</a:t>
            </a:r>
          </a:p>
          <a:p>
            <a:r>
              <a:rPr lang="en-US" b="1" dirty="0"/>
              <a:t>Duty Officer: 1-254-543-6490</a:t>
            </a:r>
            <a:endParaRPr lang="en-US" dirty="0"/>
          </a:p>
          <a:p>
            <a:r>
              <a:rPr lang="en-US" b="1" dirty="0"/>
              <a:t>Ombudsman: </a:t>
            </a:r>
            <a:r>
              <a:rPr lang="en-US" dirty="0"/>
              <a:t>651-431-2555 or toll-free 1-800-657-3591</a:t>
            </a:r>
          </a:p>
          <a:p>
            <a:r>
              <a:rPr lang="en-US" dirty="0"/>
              <a:t>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Point Click Care</a:t>
            </a:r>
          </a:p>
        </p:txBody>
      </p:sp>
      <p:sp>
        <p:nvSpPr>
          <p:cNvPr id="3" name="Content Placeholder 2"/>
          <p:cNvSpPr>
            <a:spLocks noGrp="1"/>
          </p:cNvSpPr>
          <p:nvPr>
            <p:ph type="subTitle" idx="1"/>
          </p:nvPr>
        </p:nvSpPr>
        <p:spPr/>
        <p:txBody>
          <a:bodyPr>
            <a:normAutofit/>
          </a:bodyPr>
          <a:lstStyle/>
          <a:p>
            <a:r>
              <a:rPr lang="en-US" dirty="0"/>
              <a:t>Utilizing our own charting system to benefit a receiving facility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r>
              <a:rPr lang="en-US" dirty="0"/>
              <a:t>Point Click Care</a:t>
            </a:r>
          </a:p>
        </p:txBody>
      </p:sp>
      <p:sp>
        <p:nvSpPr>
          <p:cNvPr id="3" name="Rectangle 2"/>
          <p:cNvSpPr>
            <a:spLocks noGrp="1"/>
          </p:cNvSpPr>
          <p:nvPr>
            <p:ph type="body" sz="quarter" idx="14"/>
          </p:nvPr>
        </p:nvSpPr>
        <p:spPr>
          <a:xfrm>
            <a:off x="457200" y="1747043"/>
            <a:ext cx="8183562" cy="684730"/>
          </a:xfrm>
        </p:spPr>
        <p:txBody>
          <a:bodyPr>
            <a:normAutofit fontScale="92500"/>
          </a:bodyPr>
          <a:lstStyle/>
          <a:p>
            <a:r>
              <a:rPr lang="en-US" dirty="0"/>
              <a:t>The benefits for utilizing our own charting system are as follows </a:t>
            </a:r>
          </a:p>
        </p:txBody>
      </p:sp>
      <p:sp>
        <p:nvSpPr>
          <p:cNvPr id="7" name="Text Placeholder 6">
            <a:extLst>
              <a:ext uri="{FF2B5EF4-FFF2-40B4-BE49-F238E27FC236}">
                <a16:creationId xmlns:a16="http://schemas.microsoft.com/office/drawing/2014/main" xmlns="" id="{1447EDD5-A066-41F4-BBA3-CAC1576624BB}"/>
              </a:ext>
            </a:extLst>
          </p:cNvPr>
          <p:cNvSpPr>
            <a:spLocks noGrp="1"/>
          </p:cNvSpPr>
          <p:nvPr>
            <p:ph type="body" sz="quarter" idx="15"/>
          </p:nvPr>
        </p:nvSpPr>
        <p:spPr>
          <a:xfrm>
            <a:off x="503238" y="2590800"/>
            <a:ext cx="8031162" cy="2133600"/>
          </a:xfrm>
        </p:spPr>
        <p:txBody>
          <a:bodyPr/>
          <a:lstStyle/>
          <a:p>
            <a:pPr marL="285750" indent="-285750">
              <a:buFont typeface="Arial" panose="020B0604020202020204" pitchFamily="34" charset="0"/>
              <a:buChar char="•"/>
            </a:pPr>
            <a:r>
              <a:rPr lang="en-US" dirty="0"/>
              <a:t>Fast access to all documentation that is needed for residents</a:t>
            </a:r>
          </a:p>
          <a:p>
            <a:pPr marL="285750" indent="-285750">
              <a:buFont typeface="Arial" panose="020B0604020202020204" pitchFamily="34" charset="0"/>
              <a:buChar char="•"/>
            </a:pPr>
            <a:r>
              <a:rPr lang="en-US" dirty="0"/>
              <a:t>MAR, TAR, Allergies, DNR, contact list, Care plan</a:t>
            </a:r>
          </a:p>
          <a:p>
            <a:pPr marL="285750" indent="-285750">
              <a:buFont typeface="Arial" panose="020B0604020202020204" pitchFamily="34" charset="0"/>
              <a:buChar char="•"/>
            </a:pPr>
            <a:r>
              <a:rPr lang="en-US" dirty="0"/>
              <a:t>Even if you do not use PCC, you can utilize our PCC and we will still be utilizing HIPAA rules and regulations </a:t>
            </a:r>
          </a:p>
          <a:p>
            <a:pPr marL="285750" indent="-285750">
              <a:buFont typeface="Arial" panose="020B0604020202020204" pitchFamily="34" charset="0"/>
              <a:buChar char="•"/>
            </a:pPr>
            <a:r>
              <a:rPr lang="en-US" dirty="0"/>
              <a:t>Set up is done in minutes and can sign in immediately</a:t>
            </a:r>
          </a:p>
          <a:p>
            <a:pPr marL="285750" indent="-285750">
              <a:buFont typeface="Arial" panose="020B0604020202020204" pitchFamily="34" charset="0"/>
              <a:buChar char="•"/>
            </a:pPr>
            <a:r>
              <a:rPr lang="en-US" dirty="0"/>
              <a:t>Everything can be printed off for charting purposes</a:t>
            </a:r>
          </a:p>
        </p:txBody>
      </p:sp>
      <p:sp>
        <p:nvSpPr>
          <p:cNvPr id="8" name="Text Placeholder 7">
            <a:extLst>
              <a:ext uri="{FF2B5EF4-FFF2-40B4-BE49-F238E27FC236}">
                <a16:creationId xmlns:a16="http://schemas.microsoft.com/office/drawing/2014/main" xmlns="" id="{713A851B-32FF-4EF4-B233-1878B71DEF07}"/>
              </a:ext>
            </a:extLst>
          </p:cNvPr>
          <p:cNvSpPr>
            <a:spLocks noGrp="1"/>
          </p:cNvSpPr>
          <p:nvPr>
            <p:ph type="body" sz="quarter" idx="16"/>
          </p:nvPr>
        </p:nvSpPr>
        <p:spPr/>
        <p:txBody>
          <a:bodyPr/>
          <a:lstStyle/>
          <a:p>
            <a:r>
              <a:rPr lang="en-US" dirty="0"/>
              <a:t>We have a Power Point Presentation on how to set up this function if needed by any other facilities.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Custom 6">
      <a:dk1>
        <a:sysClr val="windowText" lastClr="000000"/>
      </a:dk1>
      <a:lt1>
        <a:sysClr val="window" lastClr="FFFFFF"/>
      </a:lt1>
      <a:dk2>
        <a:srgbClr val="505046"/>
      </a:dk2>
      <a:lt2>
        <a:srgbClr val="EEECE1"/>
      </a:lt2>
      <a:accent1>
        <a:srgbClr val="E84C22"/>
      </a:accent1>
      <a:accent2>
        <a:srgbClr val="FFBD47"/>
      </a:accent2>
      <a:accent3>
        <a:srgbClr val="418111"/>
      </a:accent3>
      <a:accent4>
        <a:srgbClr val="FF8427"/>
      </a:accent4>
      <a:accent5>
        <a:srgbClr val="CC9900"/>
      </a:accent5>
      <a:accent6>
        <a:srgbClr val="B22600"/>
      </a:accent6>
      <a:hlink>
        <a:srgbClr val="CC9900"/>
      </a:hlink>
      <a:folHlink>
        <a:srgbClr val="666699"/>
      </a:folHlink>
    </a:clrScheme>
    <a:fontScheme name="Custom 8">
      <a:majorFont>
        <a:latin typeface="Calibri"/>
        <a:ea typeface=""/>
        <a:cs typeface=""/>
      </a:majorFont>
      <a:minorFont>
        <a:latin typeface="Verdan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500" cap="flat" cmpd="sng" algn="ctr">
          <a:solidFill>
            <a:schemeClr val="phClr">
              <a:satMod val="150000"/>
            </a:schemeClr>
          </a:solidFill>
          <a:prstDash val="solid"/>
        </a:ln>
        <a:ln w="50800" cap="flat" cmpd="thickThin"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5000"/>
                <a:satMod val="150000"/>
              </a:schemeClr>
            </a:gs>
            <a:gs pos="35000">
              <a:schemeClr val="phClr">
                <a:shade val="70000"/>
                <a:satMod val="155000"/>
              </a:schemeClr>
            </a:gs>
            <a:gs pos="100000">
              <a:schemeClr val="phClr">
                <a:tint val="90000"/>
                <a:satMod val="175000"/>
              </a:schemeClr>
            </a:gs>
          </a:gsLst>
          <a:lin ang="16200000" scaled="0"/>
        </a:gradFill>
        <a:blipFill>
          <a:blip xmlns:r="http://schemas.openxmlformats.org/officeDocument/2006/relationships" r:embed="rId1">
            <a:duotone>
              <a:schemeClr val="phClr">
                <a:shade val="0"/>
                <a:satMod val="350000"/>
              </a:schemeClr>
              <a:schemeClr val="phClr">
                <a:tint val="80000"/>
              </a:schemeClr>
            </a:duotone>
          </a:blip>
          <a:tile tx="0" ty="0" sx="75000" sy="75000" flip="none" algn="t"/>
        </a:blipFill>
      </a:bgFillStyleLst>
    </a:fmtScheme>
  </a:themeElements>
  <a:objectDefaults/>
  <a:extraClrSchemeLst/>
  <a:extLst>
    <a:ext uri="{05A4C25C-085E-4340-85A3-A5531E510DB2}">
      <thm15:themeFamily xmlns:thm15="http://schemas.microsoft.com/office/thememl/2012/main" xmlns="" name="Presentation2" id="{E67CCE70-FD31-434A-A326-B2091680B82E}" vid="{08A3AE60-F09A-460C-BFCE-B87221C691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arketSpecific xmlns="4873beb7-5857-4685-be1f-d57550cc96cc" xsi:nil="true"/>
    <ApprovalStatus xmlns="4873beb7-5857-4685-be1f-d57550cc96cc">InProgress</ApprovalStatus>
    <DirectSourceMarket xmlns="4873beb7-5857-4685-be1f-d57550cc96cc" xsi:nil="true"/>
    <PrimaryImageGen xmlns="4873beb7-5857-4685-be1f-d57550cc96cc">true</PrimaryImageGen>
    <ThumbnailAssetId xmlns="4873beb7-5857-4685-be1f-d57550cc96cc" xsi:nil="true"/>
    <NumericId xmlns="4873beb7-5857-4685-be1f-d57550cc96cc">-1</NumericId>
    <TPFriendlyName xmlns="4873beb7-5857-4685-be1f-d57550cc96cc">Staff training presentation</TPFriendlyName>
    <BusinessGroup xmlns="4873beb7-5857-4685-be1f-d57550cc96cc" xsi:nil="true"/>
    <APEditor xmlns="4873beb7-5857-4685-be1f-d57550cc96cc">
      <UserInfo>
        <DisplayName>REDMOND\v-luannv</DisplayName>
        <AccountId>92</AccountId>
        <AccountType/>
      </UserInfo>
    </APEditor>
    <SourceTitle xmlns="4873beb7-5857-4685-be1f-d57550cc96cc">Staff training presentation</SourceTitle>
    <OpenTemplate xmlns="4873beb7-5857-4685-be1f-d57550cc96cc">true</OpenTemplate>
    <UALocComments xmlns="4873beb7-5857-4685-be1f-d57550cc96cc" xsi:nil="true"/>
    <ParentAssetId xmlns="4873beb7-5857-4685-be1f-d57550cc96cc" xsi:nil="true"/>
    <IntlLangReviewDate xmlns="4873beb7-5857-4685-be1f-d57550cc96cc" xsi:nil="true"/>
    <PublishStatusLookup xmlns="4873beb7-5857-4685-be1f-d57550cc96cc">
      <Value>264800</Value>
      <Value>1317039</Value>
    </PublishStatusLookup>
    <MachineTranslated xmlns="4873beb7-5857-4685-be1f-d57550cc96cc">false</MachineTranslated>
    <OriginalSourceMarket xmlns="4873beb7-5857-4685-be1f-d57550cc96cc" xsi:nil="true"/>
    <TPInstallLocation xmlns="4873beb7-5857-4685-be1f-d57550cc96cc">{My Templates}</TPInstallLocation>
    <APDescription xmlns="4873beb7-5857-4685-be1f-d57550cc96cc" xsi:nil="true"/>
    <ContentItem xmlns="4873beb7-5857-4685-be1f-d57550cc96cc" xsi:nil="true"/>
    <ClipArtFilename xmlns="4873beb7-5857-4685-be1f-d57550cc96cc" xsi:nil="true"/>
    <APAuthor xmlns="4873beb7-5857-4685-be1f-d57550cc96cc">
      <UserInfo>
        <DisplayName>REDMOND\cynvey</DisplayName>
        <AccountId>191</AccountId>
        <AccountType/>
      </UserInfo>
    </APAuthor>
    <TPAppVersion xmlns="4873beb7-5857-4685-be1f-d57550cc96cc">11</TPAppVersion>
    <TPCommandLine xmlns="4873beb7-5857-4685-be1f-d57550cc96cc">{PP} /n {FilePath}</TPCommandLine>
    <PublishTargets xmlns="4873beb7-5857-4685-be1f-d57550cc96cc">OfficeOnline</PublishTargets>
    <TPLaunchHelpLinkType xmlns="4873beb7-5857-4685-be1f-d57550cc96cc">Template</TPLaunchHelpLinkType>
    <TimesCloned xmlns="4873beb7-5857-4685-be1f-d57550cc96cc" xsi:nil="true"/>
    <EditorialStatus xmlns="4873beb7-5857-4685-be1f-d57550cc96cc" xsi:nil="true"/>
    <LastModifiedDateTime xmlns="4873beb7-5857-4685-be1f-d57550cc96cc" xsi:nil="true"/>
    <Provider xmlns="4873beb7-5857-4685-be1f-d57550cc96cc">EY006220130</Provider>
    <AcquiredFrom xmlns="4873beb7-5857-4685-be1f-d57550cc96cc" xsi:nil="true"/>
    <AssetStart xmlns="4873beb7-5857-4685-be1f-d57550cc96cc">2009-05-30T20:43:57+00:00</AssetStart>
    <LastHandOff xmlns="4873beb7-5857-4685-be1f-d57550cc96cc" xsi:nil="true"/>
    <ArtSampleDocs xmlns="4873beb7-5857-4685-be1f-d57550cc96cc" xsi:nil="true"/>
    <TPClientViewer xmlns="4873beb7-5857-4685-be1f-d57550cc96cc">Microsoft Office PowerPoint</TPClientViewer>
    <UACurrentWords xmlns="4873beb7-5857-4685-be1f-d57550cc96cc">0</UACurrentWords>
    <UALocRecommendation xmlns="4873beb7-5857-4685-be1f-d57550cc96cc">Localize</UALocRecommendation>
    <IsDeleted xmlns="4873beb7-5857-4685-be1f-d57550cc96cc">false</IsDeleted>
    <UANotes xmlns="4873beb7-5857-4685-be1f-d57550cc96cc">online onlyFedEx</UANotes>
    <TemplateStatus xmlns="4873beb7-5857-4685-be1f-d57550cc96cc">Complete</TemplateStatus>
    <ShowIn xmlns="4873beb7-5857-4685-be1f-d57550cc96cc" xsi:nil="true"/>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CSXSubmissionDate xmlns="4873beb7-5857-4685-be1f-d57550cc96cc" xsi:nil="true"/>
    <CSXUpdate xmlns="4873beb7-5857-4685-be1f-d57550cc96cc">false</CSXUpdate>
    <ApprovalLog xmlns="4873beb7-5857-4685-be1f-d57550cc96cc" xsi:nil="true"/>
    <BugNumber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TP010167128</AssetId>
    <TPApplication xmlns="4873beb7-5857-4685-be1f-d57550cc96cc">PowerPoint</TPApplication>
    <TPLaunchHelpLink xmlns="4873beb7-5857-4685-be1f-d57550cc96cc" xsi:nil="true"/>
    <IntlLocPriority xmlns="4873beb7-5857-4685-be1f-d57550cc96cc" xsi:nil="true"/>
    <CrawlForDependencies xmlns="4873beb7-5857-4685-be1f-d57550cc96cc">false</CrawlForDependencies>
    <IntlLangReviewer xmlns="4873beb7-5857-4685-be1f-d57550cc96cc" xsi:nil="true"/>
    <HandoffToMSDN xmlns="4873beb7-5857-4685-be1f-d57550cc96cc" xsi:nil="true"/>
    <PlannedPubDate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IntlLangReview xmlns="4873beb7-5857-4685-be1f-d57550cc96cc" xsi:nil="true"/>
    <UAProjectedTotalWords xmlns="4873beb7-5857-4685-be1f-d57550cc96cc" xsi:nil="true"/>
    <OutputCachingOn xmlns="4873beb7-5857-4685-be1f-d57550cc96cc">false</OutputCachingOn>
    <AverageRating xmlns="4873beb7-5857-4685-be1f-d57550cc96cc" xsi:nil="true"/>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2003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116885</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CBA9694-26DF-45B8-BF2C-F755491EF2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C7D299-2CAB-46D2-9D27-21E1A60B59DD}">
  <ds:schemaRefs>
    <ds:schemaRef ds:uri="http://purl.org/dc/terms/"/>
    <ds:schemaRef ds:uri="http://schemas.microsoft.com/office/2006/documentManagement/types"/>
    <ds:schemaRef ds:uri="http://schemas.openxmlformats.org/package/2006/metadata/core-properties"/>
    <ds:schemaRef ds:uri="http://purl.org/dc/elements/1.1/"/>
    <ds:schemaRef ds:uri="http://www.w3.org/XML/1998/namespace"/>
    <ds:schemaRef ds:uri="http://schemas.microsoft.com/office/infopath/2007/PartnerControls"/>
    <ds:schemaRef ds:uri="4873beb7-5857-4685-be1f-d57550cc96cc"/>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03C36621-6C65-4A61-A938-FD74A2B05B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Staff training </Template>
  <TotalTime>0</TotalTime>
  <Words>1119</Words>
  <Application>Microsoft Office PowerPoint</Application>
  <PresentationFormat>On-screen Show (4:3)</PresentationFormat>
  <Paragraphs>121</Paragraphs>
  <Slides>14</Slides>
  <Notes>8</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Aspect</vt:lpstr>
      <vt:lpstr>Cannon Falls  Evacuation Outcome</vt:lpstr>
      <vt:lpstr>Welcome and Introduction</vt:lpstr>
      <vt:lpstr>Communication</vt:lpstr>
      <vt:lpstr>Positives</vt:lpstr>
      <vt:lpstr>Negative</vt:lpstr>
      <vt:lpstr>Receiving Residents</vt:lpstr>
      <vt:lpstr>Receiving Plan</vt:lpstr>
      <vt:lpstr>Point Click Care</vt:lpstr>
      <vt:lpstr>Point Click Care</vt:lpstr>
      <vt:lpstr>Facility Calling Tree</vt:lpstr>
      <vt:lpstr>PowerPoint Presentation</vt:lpstr>
      <vt:lpstr>Emergency Hotline</vt:lpstr>
      <vt:lpstr>Emergency Hotline</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2019-02-12T15:30:00Z</dcterms:created>
  <dcterms:modified xsi:type="dcterms:W3CDTF">2019-06-06T17:08:59Z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PolicheckStatus">
    <vt:lpwstr>0</vt:lpwstr>
  </property>
  <property fmtid="{D5CDD505-2E9C-101B-9397-08002B2CF9AE}" pid="7" name="Applications">
    <vt:lpwstr>65;#zpp120;#419;#zpp140;#79;#tpl120</vt:lpwstr>
  </property>
  <property fmtid="{D5CDD505-2E9C-101B-9397-08002B2CF9AE}" pid="8" name="PolicheckCounter">
    <vt:lpwstr>0</vt:lpwstr>
  </property>
  <property fmtid="{D5CDD505-2E9C-101B-9397-08002B2CF9AE}" pid="9" name="APTrustLevel">
    <vt:r8>1</vt:r8>
  </property>
</Properties>
</file>