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1" r:id="rId2"/>
    <p:sldId id="282" r:id="rId3"/>
    <p:sldId id="279" r:id="rId4"/>
    <p:sldId id="256" r:id="rId5"/>
    <p:sldId id="257" r:id="rId6"/>
    <p:sldId id="258" r:id="rId7"/>
    <p:sldId id="266" r:id="rId8"/>
    <p:sldId id="265" r:id="rId9"/>
    <p:sldId id="259" r:id="rId10"/>
    <p:sldId id="275" r:id="rId11"/>
    <p:sldId id="263" r:id="rId12"/>
    <p:sldId id="264" r:id="rId13"/>
    <p:sldId id="260" r:id="rId14"/>
    <p:sldId id="276" r:id="rId15"/>
    <p:sldId id="278" r:id="rId16"/>
    <p:sldId id="277" r:id="rId17"/>
    <p:sldId id="261" r:id="rId18"/>
    <p:sldId id="270" r:id="rId19"/>
    <p:sldId id="267" r:id="rId20"/>
    <p:sldId id="268" r:id="rId21"/>
    <p:sldId id="271" r:id="rId22"/>
    <p:sldId id="269" r:id="rId23"/>
    <p:sldId id="272" r:id="rId24"/>
    <p:sldId id="273"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76" d="100"/>
          <a:sy n="76" d="100"/>
        </p:scale>
        <p:origin x="-92" y="-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10/17/2019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10/17/2019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10/17/2019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10/17/2019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515DA87D-133C-4F77-8863-8B66D40F993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xmlns="" id="{5C436ED1-B374-4FA9-AC69-CA9B086E4F3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5397" y="0"/>
            <a:ext cx="12005350" cy="6644081"/>
            <a:chOff x="-25397" y="0"/>
            <a:chExt cx="12005350" cy="6644081"/>
          </a:xfrm>
        </p:grpSpPr>
        <p:sp useBgFill="1">
          <p:nvSpPr>
            <p:cNvPr id="13" name="Rectangle 12">
              <a:extLst>
                <a:ext uri="{FF2B5EF4-FFF2-40B4-BE49-F238E27FC236}">
                  <a16:creationId xmlns:a16="http://schemas.microsoft.com/office/drawing/2014/main" xmlns="" id="{0BF795C8-C503-458A-B6C7-5C3B78FA66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xmlns="" id="{29605B65-A1AD-48AA-9FA4-0239C3E346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xmlns="" id="{C158A24C-9ADB-45F1-90ED-8B0C00DF8C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7" name="Picture 6" descr="A group of people standing next to a person posing for a picture&#10;&#10;Description automatically generated">
            <a:extLst>
              <a:ext uri="{FF2B5EF4-FFF2-40B4-BE49-F238E27FC236}">
                <a16:creationId xmlns:a16="http://schemas.microsoft.com/office/drawing/2014/main" xmlns="" id="{9AB21B77-CE63-4474-AE34-5B962C4B81ED}"/>
              </a:ext>
            </a:extLst>
          </p:cNvPr>
          <p:cNvPicPr>
            <a:picLocks noChangeAspect="1"/>
          </p:cNvPicPr>
          <p:nvPr/>
        </p:nvPicPr>
        <p:blipFill>
          <a:blip r:embed="rId4"/>
          <a:stretch>
            <a:fillRect/>
          </a:stretch>
        </p:blipFill>
        <p:spPr>
          <a:xfrm>
            <a:off x="1692528" y="0"/>
            <a:ext cx="8806944" cy="5600215"/>
          </a:xfrm>
          <a:prstGeom prst="rect">
            <a:avLst/>
          </a:prstGeom>
        </p:spPr>
      </p:pic>
    </p:spTree>
    <p:extLst>
      <p:ext uri="{BB962C8B-B14F-4D97-AF65-F5344CB8AC3E}">
        <p14:creationId xmlns:p14="http://schemas.microsoft.com/office/powerpoint/2010/main" val="1847519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 sandwich&#10;&#10;Description automatically generated">
            <a:extLst>
              <a:ext uri="{FF2B5EF4-FFF2-40B4-BE49-F238E27FC236}">
                <a16:creationId xmlns:a16="http://schemas.microsoft.com/office/drawing/2014/main" xmlns="" id="{69F4E9B9-D83B-434E-BC0F-8A213653090B}"/>
              </a:ext>
            </a:extLst>
          </p:cNvPr>
          <p:cNvPicPr>
            <a:picLocks noChangeAspect="1"/>
          </p:cNvPicPr>
          <p:nvPr/>
        </p:nvPicPr>
        <p:blipFill>
          <a:blip r:embed="rId2"/>
          <a:stretch>
            <a:fillRect/>
          </a:stretch>
        </p:blipFill>
        <p:spPr>
          <a:xfrm>
            <a:off x="2788998" y="-60162"/>
            <a:ext cx="5710050" cy="3532572"/>
          </a:xfrm>
          <a:prstGeom prst="rect">
            <a:avLst/>
          </a:prstGeom>
        </p:spPr>
      </p:pic>
      <p:pic>
        <p:nvPicPr>
          <p:cNvPr id="3" name="Picture 2">
            <a:extLst>
              <a:ext uri="{FF2B5EF4-FFF2-40B4-BE49-F238E27FC236}">
                <a16:creationId xmlns:a16="http://schemas.microsoft.com/office/drawing/2014/main" xmlns="" id="{31EDFCB2-E991-4731-9628-A7A1C387BCA2}"/>
              </a:ext>
            </a:extLst>
          </p:cNvPr>
          <p:cNvPicPr>
            <a:picLocks noChangeAspect="1"/>
          </p:cNvPicPr>
          <p:nvPr/>
        </p:nvPicPr>
        <p:blipFill>
          <a:blip r:embed="rId3"/>
          <a:stretch>
            <a:fillRect/>
          </a:stretch>
        </p:blipFill>
        <p:spPr>
          <a:xfrm>
            <a:off x="342902" y="0"/>
            <a:ext cx="2446096" cy="2795658"/>
          </a:xfrm>
          <a:prstGeom prst="rect">
            <a:avLst/>
          </a:prstGeom>
        </p:spPr>
      </p:pic>
      <p:pic>
        <p:nvPicPr>
          <p:cNvPr id="4" name="Picture 3" descr="A picture containing person, indoor, man, table&#10;&#10;Description automatically generated">
            <a:extLst>
              <a:ext uri="{FF2B5EF4-FFF2-40B4-BE49-F238E27FC236}">
                <a16:creationId xmlns:a16="http://schemas.microsoft.com/office/drawing/2014/main" xmlns="" id="{54390CA7-2B6D-4AD4-A37C-3CE622D5FB40}"/>
              </a:ext>
            </a:extLst>
          </p:cNvPr>
          <p:cNvPicPr>
            <a:picLocks noChangeAspect="1"/>
          </p:cNvPicPr>
          <p:nvPr/>
        </p:nvPicPr>
        <p:blipFill>
          <a:blip r:embed="rId4"/>
          <a:stretch>
            <a:fillRect/>
          </a:stretch>
        </p:blipFill>
        <p:spPr>
          <a:xfrm>
            <a:off x="2269672" y="3131591"/>
            <a:ext cx="6809014" cy="2409371"/>
          </a:xfrm>
          <a:prstGeom prst="rect">
            <a:avLst/>
          </a:prstGeom>
        </p:spPr>
      </p:pic>
      <p:pic>
        <p:nvPicPr>
          <p:cNvPr id="8" name="Picture 7" descr="A picture containing man, table, older, cake&#10;&#10;Description automatically generated">
            <a:extLst>
              <a:ext uri="{FF2B5EF4-FFF2-40B4-BE49-F238E27FC236}">
                <a16:creationId xmlns:a16="http://schemas.microsoft.com/office/drawing/2014/main" xmlns="" id="{2A0FDCF2-D746-4C28-B1D6-C912984C6388}"/>
              </a:ext>
            </a:extLst>
          </p:cNvPr>
          <p:cNvPicPr>
            <a:picLocks noChangeAspect="1"/>
          </p:cNvPicPr>
          <p:nvPr/>
        </p:nvPicPr>
        <p:blipFill>
          <a:blip r:embed="rId5"/>
          <a:stretch>
            <a:fillRect/>
          </a:stretch>
        </p:blipFill>
        <p:spPr>
          <a:xfrm>
            <a:off x="8676804" y="43410"/>
            <a:ext cx="2344982" cy="2879802"/>
          </a:xfrm>
          <a:prstGeom prst="rect">
            <a:avLst/>
          </a:prstGeom>
        </p:spPr>
      </p:pic>
    </p:spTree>
    <p:extLst>
      <p:ext uri="{BB962C8B-B14F-4D97-AF65-F5344CB8AC3E}">
        <p14:creationId xmlns:p14="http://schemas.microsoft.com/office/powerpoint/2010/main" val="79034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FA3911-A3C2-4926-90D0-3016312C32BE}"/>
              </a:ext>
            </a:extLst>
          </p:cNvPr>
          <p:cNvSpPr>
            <a:spLocks noGrp="1"/>
          </p:cNvSpPr>
          <p:nvPr>
            <p:ph type="title"/>
          </p:nvPr>
        </p:nvSpPr>
        <p:spPr/>
        <p:txBody>
          <a:bodyPr/>
          <a:lstStyle/>
          <a:p>
            <a:r>
              <a:rPr lang="en-US" dirty="0"/>
              <a:t>a.l.i.c.e training</a:t>
            </a:r>
          </a:p>
        </p:txBody>
      </p:sp>
      <p:sp>
        <p:nvSpPr>
          <p:cNvPr id="3" name="Content Placeholder 2">
            <a:extLst>
              <a:ext uri="{FF2B5EF4-FFF2-40B4-BE49-F238E27FC236}">
                <a16:creationId xmlns:a16="http://schemas.microsoft.com/office/drawing/2014/main" xmlns="" id="{7CEC1F44-2563-4FA6-8C4C-BCC3C7EA4740}"/>
              </a:ext>
            </a:extLst>
          </p:cNvPr>
          <p:cNvSpPr>
            <a:spLocks noGrp="1"/>
          </p:cNvSpPr>
          <p:nvPr>
            <p:ph sz="quarter" idx="13"/>
          </p:nvPr>
        </p:nvSpPr>
        <p:spPr/>
        <p:txBody>
          <a:bodyPr/>
          <a:lstStyle/>
          <a:p>
            <a:r>
              <a:rPr lang="en-US" dirty="0"/>
              <a:t>At 1 pm our a.l.i.c.e trainers showed at our facility to give a crash course training based on a long-term care facility, since they have not done the training at other facilities. </a:t>
            </a:r>
          </a:p>
        </p:txBody>
      </p:sp>
      <p:sp>
        <p:nvSpPr>
          <p:cNvPr id="4" name="Content Placeholder 3">
            <a:extLst>
              <a:ext uri="{FF2B5EF4-FFF2-40B4-BE49-F238E27FC236}">
                <a16:creationId xmlns:a16="http://schemas.microsoft.com/office/drawing/2014/main" xmlns="" id="{8D03FF3C-ED33-41A3-94AC-FF04488051A1}"/>
              </a:ext>
            </a:extLst>
          </p:cNvPr>
          <p:cNvSpPr>
            <a:spLocks noGrp="1"/>
          </p:cNvSpPr>
          <p:nvPr>
            <p:ph sz="quarter" idx="14"/>
          </p:nvPr>
        </p:nvSpPr>
        <p:spPr/>
        <p:txBody>
          <a:bodyPr/>
          <a:lstStyle/>
          <a:p>
            <a:r>
              <a:rPr lang="en-US" dirty="0"/>
              <a:t> ALERT					 </a:t>
            </a:r>
          </a:p>
          <a:p>
            <a:r>
              <a:rPr lang="en-US" dirty="0"/>
              <a:t> LOCKDOWN</a:t>
            </a:r>
          </a:p>
          <a:p>
            <a:r>
              <a:rPr lang="en-US" dirty="0"/>
              <a:t>  INFORM</a:t>
            </a:r>
          </a:p>
          <a:p>
            <a:r>
              <a:rPr lang="en-US" dirty="0"/>
              <a:t> COUNTER</a:t>
            </a:r>
          </a:p>
          <a:p>
            <a:r>
              <a:rPr lang="en-US" dirty="0"/>
              <a:t> EVACUATE</a:t>
            </a:r>
          </a:p>
          <a:p>
            <a:endParaRPr lang="en-US" dirty="0"/>
          </a:p>
        </p:txBody>
      </p:sp>
    </p:spTree>
    <p:extLst>
      <p:ext uri="{BB962C8B-B14F-4D97-AF65-F5344CB8AC3E}">
        <p14:creationId xmlns:p14="http://schemas.microsoft.com/office/powerpoint/2010/main" val="91492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59A36-034E-4CAA-9666-BB5B077F10F6}"/>
              </a:ext>
            </a:extLst>
          </p:cNvPr>
          <p:cNvSpPr>
            <a:spLocks noGrp="1"/>
          </p:cNvSpPr>
          <p:nvPr>
            <p:ph type="title"/>
          </p:nvPr>
        </p:nvSpPr>
        <p:spPr/>
        <p:txBody>
          <a:bodyPr/>
          <a:lstStyle/>
          <a:p>
            <a:r>
              <a:rPr lang="en-US" dirty="0"/>
              <a:t>Active shooter training video</a:t>
            </a:r>
          </a:p>
        </p:txBody>
      </p:sp>
      <p:sp>
        <p:nvSpPr>
          <p:cNvPr id="3" name="Content Placeholder 2">
            <a:extLst>
              <a:ext uri="{FF2B5EF4-FFF2-40B4-BE49-F238E27FC236}">
                <a16:creationId xmlns:a16="http://schemas.microsoft.com/office/drawing/2014/main" xmlns="" id="{7E7BFBEB-47C1-4912-9D7D-B8CA384C68A0}"/>
              </a:ext>
            </a:extLst>
          </p:cNvPr>
          <p:cNvSpPr>
            <a:spLocks noGrp="1"/>
          </p:cNvSpPr>
          <p:nvPr>
            <p:ph sz="quarter" idx="13"/>
          </p:nvPr>
        </p:nvSpPr>
        <p:spPr/>
        <p:txBody>
          <a:bodyPr/>
          <a:lstStyle/>
          <a:p>
            <a:r>
              <a:rPr lang="en-US" dirty="0"/>
              <a:t>ALL OF OUR OWN STAFF FOR ACTIVE SHOOTER, INJURED AND VIDEO</a:t>
            </a:r>
          </a:p>
        </p:txBody>
      </p:sp>
      <p:sp>
        <p:nvSpPr>
          <p:cNvPr id="4" name="Content Placeholder 3">
            <a:extLst>
              <a:ext uri="{FF2B5EF4-FFF2-40B4-BE49-F238E27FC236}">
                <a16:creationId xmlns:a16="http://schemas.microsoft.com/office/drawing/2014/main" xmlns="" id="{7820C14C-9153-4656-8D20-2B9DAA85BC9B}"/>
              </a:ext>
            </a:extLst>
          </p:cNvPr>
          <p:cNvSpPr>
            <a:spLocks noGrp="1"/>
          </p:cNvSpPr>
          <p:nvPr>
            <p:ph sz="quarter" idx="14"/>
          </p:nvPr>
        </p:nvSpPr>
        <p:spPr/>
        <p:txBody>
          <a:bodyPr/>
          <a:lstStyle/>
          <a:p>
            <a:r>
              <a:rPr lang="en-US" dirty="0"/>
              <a:t>ALL EMPLOYEES WERE USED AND WENT THROUGH SPECIFIC STEPS TO ENSURE SAFETY OF SELF AND OTHERS</a:t>
            </a:r>
          </a:p>
        </p:txBody>
      </p:sp>
    </p:spTree>
    <p:extLst>
      <p:ext uri="{BB962C8B-B14F-4D97-AF65-F5344CB8AC3E}">
        <p14:creationId xmlns:p14="http://schemas.microsoft.com/office/powerpoint/2010/main" val="242517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xmlns="" id="{4C886762-16F0-4868-B83A-26174621418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6" name="Freeform 11">
            <a:extLst>
              <a:ext uri="{FF2B5EF4-FFF2-40B4-BE49-F238E27FC236}">
                <a16:creationId xmlns:a16="http://schemas.microsoft.com/office/drawing/2014/main" xmlns="" id="{D2B54B4E-3454-4B76-B85A-8512B77298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5" name="Freeform 13">
            <a:extLst>
              <a:ext uri="{FF2B5EF4-FFF2-40B4-BE49-F238E27FC236}">
                <a16:creationId xmlns:a16="http://schemas.microsoft.com/office/drawing/2014/main" xmlns="" id="{7EFFE965-5586-4889-A74D-3A6080D04B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25">
            <a:extLst>
              <a:ext uri="{FF2B5EF4-FFF2-40B4-BE49-F238E27FC236}">
                <a16:creationId xmlns:a16="http://schemas.microsoft.com/office/drawing/2014/main" xmlns="" id="{5BC4125D-18D9-4A65-82B6-C24FE9434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9" name="Freeform 14">
            <a:extLst>
              <a:ext uri="{FF2B5EF4-FFF2-40B4-BE49-F238E27FC236}">
                <a16:creationId xmlns:a16="http://schemas.microsoft.com/office/drawing/2014/main" xmlns="" id="{A86DE327-0F45-4F54-BB6C-68A093CE55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8" name="5-Point Star 24">
            <a:extLst>
              <a:ext uri="{FF2B5EF4-FFF2-40B4-BE49-F238E27FC236}">
                <a16:creationId xmlns:a16="http://schemas.microsoft.com/office/drawing/2014/main" xmlns="" id="{795857C2-E6E7-405A-B5A3-4DE3B50A7B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xmlns="" id="{3AFFBB48-1F86-473A-A514-4659D25BE54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5" name="Rectangle 24">
            <a:extLst>
              <a:ext uri="{FF2B5EF4-FFF2-40B4-BE49-F238E27FC236}">
                <a16:creationId xmlns:a16="http://schemas.microsoft.com/office/drawing/2014/main" xmlns="" id="{B1DD25EF-FE77-45E4-AB94-ECE9C15216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56974"/>
            <a:ext cx="12188952"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CD8D495-F49E-4E33-B218-07C3CF349A09}"/>
              </a:ext>
            </a:extLst>
          </p:cNvPr>
          <p:cNvSpPr>
            <a:spLocks noGrp="1"/>
          </p:cNvSpPr>
          <p:nvPr>
            <p:ph type="title"/>
          </p:nvPr>
        </p:nvSpPr>
        <p:spPr>
          <a:xfrm>
            <a:off x="691547" y="4716401"/>
            <a:ext cx="10805790" cy="1073627"/>
          </a:xfrm>
        </p:spPr>
        <p:txBody>
          <a:bodyPr vert="horz" lIns="91440" tIns="45720" rIns="91440" bIns="45720" rtlCol="0" anchor="b">
            <a:normAutofit fontScale="90000"/>
          </a:bodyPr>
          <a:lstStyle/>
          <a:p>
            <a:pPr algn="ctr"/>
            <a:r>
              <a:rPr lang="en-US" sz="8000" dirty="0"/>
              <a:t>Incident command system</a:t>
            </a:r>
          </a:p>
        </p:txBody>
      </p:sp>
      <p:sp>
        <p:nvSpPr>
          <p:cNvPr id="27" name="5-Point Star 31">
            <a:extLst>
              <a:ext uri="{FF2B5EF4-FFF2-40B4-BE49-F238E27FC236}">
                <a16:creationId xmlns:a16="http://schemas.microsoft.com/office/drawing/2014/main" xmlns="" id="{8753D3CD-4047-4AFA-990C-1F2C795BE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xmlns="" id="{C4F97F25-69E4-421A-95CF-5FB7B569A6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6954" y="457201"/>
            <a:ext cx="11261749"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cake, toy, road, LEGO&#10;&#10;Description automatically generated">
            <a:extLst>
              <a:ext uri="{FF2B5EF4-FFF2-40B4-BE49-F238E27FC236}">
                <a16:creationId xmlns:a16="http://schemas.microsoft.com/office/drawing/2014/main" xmlns="" id="{273A9110-6627-4DE9-8374-5C448F5EFBD8}"/>
              </a:ext>
            </a:extLst>
          </p:cNvPr>
          <p:cNvPicPr>
            <a:picLocks noGrp="1" noChangeAspect="1"/>
          </p:cNvPicPr>
          <p:nvPr>
            <p:ph sz="quarter" idx="13"/>
          </p:nvPr>
        </p:nvPicPr>
        <p:blipFill rotWithShape="1">
          <a:blip r:embed="rId4"/>
          <a:srcRect t="19239" r="-2" b="18534"/>
          <a:stretch/>
        </p:blipFill>
        <p:spPr>
          <a:xfrm>
            <a:off x="691547" y="691546"/>
            <a:ext cx="10805789" cy="2874505"/>
          </a:xfrm>
          <a:prstGeom prst="rect">
            <a:avLst/>
          </a:prstGeom>
        </p:spPr>
      </p:pic>
      <p:cxnSp>
        <p:nvCxnSpPr>
          <p:cNvPr id="31" name="Straight Connector 30">
            <a:extLst>
              <a:ext uri="{FF2B5EF4-FFF2-40B4-BE49-F238E27FC236}">
                <a16:creationId xmlns:a16="http://schemas.microsoft.com/office/drawing/2014/main" xmlns="" id="{03C5F395-E8FE-484E-AAF1-E009F4731F2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134" y="4491323"/>
            <a:ext cx="12201086" cy="0"/>
          </a:xfrm>
          <a:prstGeom prst="line">
            <a:avLst/>
          </a:pr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715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40A60C16-A059-4EDB-B359-3641786AB82C}"/>
              </a:ext>
            </a:extLst>
          </p:cNvPr>
          <p:cNvPicPr>
            <a:picLocks noGrp="1" noChangeAspect="1"/>
          </p:cNvPicPr>
          <p:nvPr>
            <p:ph sz="quarter" idx="13"/>
          </p:nvPr>
        </p:nvPicPr>
        <p:blipFill>
          <a:blip r:embed="rId2"/>
          <a:stretch>
            <a:fillRect/>
          </a:stretch>
        </p:blipFill>
        <p:spPr>
          <a:xfrm>
            <a:off x="1208314" y="620486"/>
            <a:ext cx="9209314" cy="4620986"/>
          </a:xfrm>
        </p:spPr>
      </p:pic>
    </p:spTree>
    <p:extLst>
      <p:ext uri="{BB962C8B-B14F-4D97-AF65-F5344CB8AC3E}">
        <p14:creationId xmlns:p14="http://schemas.microsoft.com/office/powerpoint/2010/main" val="1692787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5688ABE-76FC-4040-BFDE-AA6CB0B0616A}"/>
              </a:ext>
            </a:extLst>
          </p:cNvPr>
          <p:cNvPicPr>
            <a:picLocks noChangeAspect="1"/>
          </p:cNvPicPr>
          <p:nvPr/>
        </p:nvPicPr>
        <p:blipFill>
          <a:blip r:embed="rId2"/>
          <a:stretch>
            <a:fillRect/>
          </a:stretch>
        </p:blipFill>
        <p:spPr>
          <a:xfrm>
            <a:off x="1175657" y="849086"/>
            <a:ext cx="9405257" cy="4310743"/>
          </a:xfrm>
          <a:prstGeom prst="rect">
            <a:avLst/>
          </a:prstGeom>
        </p:spPr>
      </p:pic>
    </p:spTree>
    <p:extLst>
      <p:ext uri="{BB962C8B-B14F-4D97-AF65-F5344CB8AC3E}">
        <p14:creationId xmlns:p14="http://schemas.microsoft.com/office/powerpoint/2010/main" val="246500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mergeny meetings images">
            <a:extLst>
              <a:ext uri="{FF2B5EF4-FFF2-40B4-BE49-F238E27FC236}">
                <a16:creationId xmlns:a16="http://schemas.microsoft.com/office/drawing/2014/main" xmlns="" id="{7403EF7A-3D6B-48F3-BD34-F4FEE7F6E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386" y="898071"/>
            <a:ext cx="9601200" cy="4212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2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3" name="Picture 33">
            <a:extLst>
              <a:ext uri="{FF2B5EF4-FFF2-40B4-BE49-F238E27FC236}">
                <a16:creationId xmlns:a16="http://schemas.microsoft.com/office/drawing/2014/main" xmlns="" id="{53CD781F-F935-4310-9C70-32C9B03A15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4" name="Group 35">
            <a:extLst>
              <a:ext uri="{FF2B5EF4-FFF2-40B4-BE49-F238E27FC236}">
                <a16:creationId xmlns:a16="http://schemas.microsoft.com/office/drawing/2014/main" xmlns="" id="{E389415A-F11F-49E4-B0C5-CF7FF9CE8E0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5397" y="0"/>
            <a:ext cx="12005350" cy="6644081"/>
            <a:chOff x="-25397" y="0"/>
            <a:chExt cx="12005350" cy="6644081"/>
          </a:xfrm>
        </p:grpSpPr>
        <p:sp useBgFill="1">
          <p:nvSpPr>
            <p:cNvPr id="37" name="Rectangle 36">
              <a:extLst>
                <a:ext uri="{FF2B5EF4-FFF2-40B4-BE49-F238E27FC236}">
                  <a16:creationId xmlns:a16="http://schemas.microsoft.com/office/drawing/2014/main" xmlns="" id="{91A09D7C-72C0-44A7-95A9-038C62939D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38" name="Freeform 11">
              <a:extLst>
                <a:ext uri="{FF2B5EF4-FFF2-40B4-BE49-F238E27FC236}">
                  <a16:creationId xmlns:a16="http://schemas.microsoft.com/office/drawing/2014/main" xmlns="" id="{9B1A95B7-C468-4483-B6EA-858374AB57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9" name="Rectangle 38">
              <a:extLst>
                <a:ext uri="{FF2B5EF4-FFF2-40B4-BE49-F238E27FC236}">
                  <a16:creationId xmlns:a16="http://schemas.microsoft.com/office/drawing/2014/main" xmlns="" id="{2D68F968-C120-4C1E-B281-A62213BD21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6" name="Content Placeholder 5" descr="A picture containing cake, toy, road, LEGO&#10;&#10;Description automatically generated">
            <a:extLst>
              <a:ext uri="{FF2B5EF4-FFF2-40B4-BE49-F238E27FC236}">
                <a16:creationId xmlns:a16="http://schemas.microsoft.com/office/drawing/2014/main" xmlns="" id="{9CBB6D3D-209F-4686-864F-9B2FDEA692A8}"/>
              </a:ext>
            </a:extLst>
          </p:cNvPr>
          <p:cNvPicPr>
            <a:picLocks noGrp="1" noChangeAspect="1"/>
          </p:cNvPicPr>
          <p:nvPr>
            <p:ph sz="quarter" idx="14"/>
          </p:nvPr>
        </p:nvPicPr>
        <p:blipFill rotWithShape="1">
          <a:blip r:embed="rId4"/>
          <a:srcRect l="237" r="23762" b="-1"/>
          <a:stretch/>
        </p:blipFill>
        <p:spPr>
          <a:xfrm>
            <a:off x="20" y="10"/>
            <a:ext cx="12191980" cy="6857990"/>
          </a:xfrm>
          <a:prstGeom prst="rect">
            <a:avLst/>
          </a:prstGeom>
        </p:spPr>
      </p:pic>
      <p:sp>
        <p:nvSpPr>
          <p:cNvPr id="45" name="Rectangle 40">
            <a:extLst>
              <a:ext uri="{FF2B5EF4-FFF2-40B4-BE49-F238E27FC236}">
                <a16:creationId xmlns:a16="http://schemas.microsoft.com/office/drawing/2014/main" xmlns="" id="{CDC8BCFB-B092-4D3E-BA0A-9843CC993E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609600"/>
            <a:ext cx="7554140" cy="5638800"/>
          </a:xfrm>
          <a:prstGeom prst="rect">
            <a:avLst/>
          </a:pr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9438DD59-64AE-4BC0-A36E-EF46929299B5}"/>
              </a:ext>
            </a:extLst>
          </p:cNvPr>
          <p:cNvSpPr>
            <a:spLocks noGrp="1"/>
          </p:cNvSpPr>
          <p:nvPr>
            <p:ph type="title"/>
          </p:nvPr>
        </p:nvSpPr>
        <p:spPr>
          <a:xfrm>
            <a:off x="685801" y="1227660"/>
            <a:ext cx="6397155" cy="1151965"/>
          </a:xfrm>
        </p:spPr>
        <p:txBody>
          <a:bodyPr vert="horz" lIns="91440" tIns="45720" rIns="91440" bIns="45720" rtlCol="0" anchor="ctr">
            <a:normAutofit/>
          </a:bodyPr>
          <a:lstStyle/>
          <a:p>
            <a:r>
              <a:rPr lang="en-US" sz="4200" dirty="0">
                <a:solidFill>
                  <a:schemeClr val="bg1"/>
                </a:solidFill>
              </a:rPr>
              <a:t>Getting the </a:t>
            </a:r>
            <a:r>
              <a:rPr lang="en-US" sz="4200" dirty="0" err="1">
                <a:solidFill>
                  <a:schemeClr val="bg1"/>
                </a:solidFill>
              </a:rPr>
              <a:t>ics</a:t>
            </a:r>
            <a:r>
              <a:rPr lang="en-US" sz="4200" dirty="0">
                <a:solidFill>
                  <a:schemeClr val="bg1"/>
                </a:solidFill>
              </a:rPr>
              <a:t> team ready</a:t>
            </a:r>
          </a:p>
        </p:txBody>
      </p:sp>
      <p:sp>
        <p:nvSpPr>
          <p:cNvPr id="3" name="Content Placeholder 2">
            <a:extLst>
              <a:ext uri="{FF2B5EF4-FFF2-40B4-BE49-F238E27FC236}">
                <a16:creationId xmlns:a16="http://schemas.microsoft.com/office/drawing/2014/main" xmlns="" id="{F9B901D5-88E8-49F6-9E9E-ECA13879F6B7}"/>
              </a:ext>
            </a:extLst>
          </p:cNvPr>
          <p:cNvSpPr>
            <a:spLocks noGrp="1"/>
          </p:cNvSpPr>
          <p:nvPr>
            <p:ph sz="quarter" idx="13"/>
          </p:nvPr>
        </p:nvSpPr>
        <p:spPr>
          <a:xfrm>
            <a:off x="685801" y="2446867"/>
            <a:ext cx="6397155" cy="2944652"/>
          </a:xfrm>
        </p:spPr>
        <p:txBody>
          <a:bodyPr vert="horz" lIns="91440" tIns="45720" rIns="91440" bIns="45720" rtlCol="0" anchor="ctr">
            <a:normAutofit/>
          </a:bodyPr>
          <a:lstStyle/>
          <a:p>
            <a:r>
              <a:rPr lang="en-US" sz="1800" dirty="0">
                <a:solidFill>
                  <a:schemeClr val="bg1"/>
                </a:solidFill>
              </a:rPr>
              <a:t>Not only did we have to have  our plans for the simulation ready, but we wanted to ensure that our </a:t>
            </a:r>
            <a:r>
              <a:rPr lang="en-US" sz="1800" dirty="0" err="1">
                <a:solidFill>
                  <a:schemeClr val="bg1"/>
                </a:solidFill>
              </a:rPr>
              <a:t>ics</a:t>
            </a:r>
            <a:r>
              <a:rPr lang="en-US" sz="1800" dirty="0">
                <a:solidFill>
                  <a:schemeClr val="bg1"/>
                </a:solidFill>
              </a:rPr>
              <a:t> team was prepared and ready to take action!</a:t>
            </a:r>
          </a:p>
        </p:txBody>
      </p:sp>
    </p:spTree>
    <p:extLst>
      <p:ext uri="{BB962C8B-B14F-4D97-AF65-F5344CB8AC3E}">
        <p14:creationId xmlns:p14="http://schemas.microsoft.com/office/powerpoint/2010/main" val="333089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E5F1B-13D6-4217-AB5D-D8A7722755C1}"/>
              </a:ext>
            </a:extLst>
          </p:cNvPr>
          <p:cNvSpPr>
            <a:spLocks noGrp="1"/>
          </p:cNvSpPr>
          <p:nvPr>
            <p:ph type="title"/>
          </p:nvPr>
        </p:nvSpPr>
        <p:spPr/>
        <p:txBody>
          <a:bodyPr/>
          <a:lstStyle/>
          <a:p>
            <a:r>
              <a:rPr lang="en-US" dirty="0"/>
              <a:t>Ics breakdown</a:t>
            </a:r>
          </a:p>
        </p:txBody>
      </p:sp>
      <p:sp>
        <p:nvSpPr>
          <p:cNvPr id="3" name="Content Placeholder 2">
            <a:extLst>
              <a:ext uri="{FF2B5EF4-FFF2-40B4-BE49-F238E27FC236}">
                <a16:creationId xmlns:a16="http://schemas.microsoft.com/office/drawing/2014/main" xmlns="" id="{92F71063-30E4-48C0-B8C4-B63A835DC9A1}"/>
              </a:ext>
            </a:extLst>
          </p:cNvPr>
          <p:cNvSpPr>
            <a:spLocks noGrp="1"/>
          </p:cNvSpPr>
          <p:nvPr>
            <p:ph sz="quarter" idx="13"/>
          </p:nvPr>
        </p:nvSpPr>
        <p:spPr/>
        <p:txBody>
          <a:bodyPr>
            <a:normAutofit/>
          </a:bodyPr>
          <a:lstStyle/>
          <a:p>
            <a:r>
              <a:rPr lang="en-US" dirty="0"/>
              <a:t>Once our facility was given the all clear from Chatfield pd the ics team met at the center core which is our communication base</a:t>
            </a:r>
          </a:p>
          <a:p>
            <a:r>
              <a:rPr lang="en-US" dirty="0"/>
              <a:t>Playing out our report to the </a:t>
            </a:r>
            <a:r>
              <a:rPr lang="en-US" dirty="0" err="1"/>
              <a:t>ics</a:t>
            </a:r>
            <a:r>
              <a:rPr lang="en-US" dirty="0"/>
              <a:t> team</a:t>
            </a:r>
          </a:p>
          <a:p>
            <a:pPr marL="0" indent="0">
              <a:buNone/>
            </a:pPr>
            <a:endParaRPr lang="en-US" dirty="0"/>
          </a:p>
        </p:txBody>
      </p:sp>
      <p:sp>
        <p:nvSpPr>
          <p:cNvPr id="4" name="Content Placeholder 3">
            <a:extLst>
              <a:ext uri="{FF2B5EF4-FFF2-40B4-BE49-F238E27FC236}">
                <a16:creationId xmlns:a16="http://schemas.microsoft.com/office/drawing/2014/main" xmlns="" id="{B23EF120-EBB8-408C-9AD1-DE98AA1A3E1B}"/>
              </a:ext>
            </a:extLst>
          </p:cNvPr>
          <p:cNvSpPr>
            <a:spLocks noGrp="1"/>
          </p:cNvSpPr>
          <p:nvPr>
            <p:ph sz="quarter" idx="14"/>
          </p:nvPr>
        </p:nvSpPr>
        <p:spPr/>
        <p:txBody>
          <a:bodyPr/>
          <a:lstStyle/>
          <a:p>
            <a:r>
              <a:rPr lang="en-US" dirty="0"/>
              <a:t>The ics team decided due to circumstances that they were going to have to evacuate a portion of the facility</a:t>
            </a:r>
          </a:p>
          <a:p>
            <a:r>
              <a:rPr lang="en-US" dirty="0"/>
              <a:t>What action steps need to be taken to ensure the safety of your life and the life of others</a:t>
            </a:r>
          </a:p>
          <a:p>
            <a:endParaRPr lang="en-US" dirty="0"/>
          </a:p>
        </p:txBody>
      </p:sp>
    </p:spTree>
    <p:extLst>
      <p:ext uri="{BB962C8B-B14F-4D97-AF65-F5344CB8AC3E}">
        <p14:creationId xmlns:p14="http://schemas.microsoft.com/office/powerpoint/2010/main" val="1136246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0" name="Picture 29">
            <a:extLst>
              <a:ext uri="{FF2B5EF4-FFF2-40B4-BE49-F238E27FC236}">
                <a16:creationId xmlns:a16="http://schemas.microsoft.com/office/drawing/2014/main" xmlns="" id="{53CD781F-F935-4310-9C70-32C9B03A15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2" name="Group 31">
            <a:extLst>
              <a:ext uri="{FF2B5EF4-FFF2-40B4-BE49-F238E27FC236}">
                <a16:creationId xmlns:a16="http://schemas.microsoft.com/office/drawing/2014/main" xmlns="" id="{E389415A-F11F-49E4-B0C5-CF7FF9CE8E0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5397" y="0"/>
            <a:ext cx="12005350" cy="6644081"/>
            <a:chOff x="-25397" y="0"/>
            <a:chExt cx="12005350" cy="6644081"/>
          </a:xfrm>
        </p:grpSpPr>
        <p:sp useBgFill="1">
          <p:nvSpPr>
            <p:cNvPr id="33" name="Rectangle 32">
              <a:extLst>
                <a:ext uri="{FF2B5EF4-FFF2-40B4-BE49-F238E27FC236}">
                  <a16:creationId xmlns:a16="http://schemas.microsoft.com/office/drawing/2014/main" xmlns="" id="{91A09D7C-72C0-44A7-95A9-038C62939D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34" name="Freeform 11">
              <a:extLst>
                <a:ext uri="{FF2B5EF4-FFF2-40B4-BE49-F238E27FC236}">
                  <a16:creationId xmlns:a16="http://schemas.microsoft.com/office/drawing/2014/main" xmlns="" id="{9B1A95B7-C468-4483-B6EA-858374AB57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5" name="Rectangle 34">
              <a:extLst>
                <a:ext uri="{FF2B5EF4-FFF2-40B4-BE49-F238E27FC236}">
                  <a16:creationId xmlns:a16="http://schemas.microsoft.com/office/drawing/2014/main" xmlns="" id="{2D68F968-C120-4C1E-B281-A62213BD21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44" name="Picture 36">
            <a:extLst>
              <a:ext uri="{FF2B5EF4-FFF2-40B4-BE49-F238E27FC236}">
                <a16:creationId xmlns:a16="http://schemas.microsoft.com/office/drawing/2014/main" xmlns="" id="{1D7BE49D-A34B-4F25-BC8C-CE9E2B37FAA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9" name="Rectangle 38">
            <a:extLst>
              <a:ext uri="{FF2B5EF4-FFF2-40B4-BE49-F238E27FC236}">
                <a16:creationId xmlns:a16="http://schemas.microsoft.com/office/drawing/2014/main" xmlns="" id="{66DFDEE3-F2F4-48C9-8222-CA273412CD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6" name="Content Placeholder 5" descr="A truck is parked on the side of a road&#10;&#10;Description automatically generated">
            <a:extLst>
              <a:ext uri="{FF2B5EF4-FFF2-40B4-BE49-F238E27FC236}">
                <a16:creationId xmlns:a16="http://schemas.microsoft.com/office/drawing/2014/main" xmlns="" id="{3BDB9D5F-D3FC-440A-AC57-0C7AA61A58CF}"/>
              </a:ext>
            </a:extLst>
          </p:cNvPr>
          <p:cNvPicPr>
            <a:picLocks noGrp="1" noChangeAspect="1"/>
          </p:cNvPicPr>
          <p:nvPr>
            <p:ph sz="quarter" idx="14"/>
          </p:nvPr>
        </p:nvPicPr>
        <p:blipFill rotWithShape="1">
          <a:blip r:embed="rId4"/>
          <a:srcRect l="16966" r="17652"/>
          <a:stretch/>
        </p:blipFill>
        <p:spPr>
          <a:xfrm>
            <a:off x="6327849" y="234347"/>
            <a:ext cx="5146360" cy="5903415"/>
          </a:xfrm>
          <a:prstGeom prst="rect">
            <a:avLst/>
          </a:prstGeom>
          <a:ln>
            <a:noFill/>
          </a:ln>
        </p:spPr>
      </p:pic>
      <p:sp>
        <p:nvSpPr>
          <p:cNvPr id="41" name="Freeform 9">
            <a:extLst>
              <a:ext uri="{FF2B5EF4-FFF2-40B4-BE49-F238E27FC236}">
                <a16:creationId xmlns:a16="http://schemas.microsoft.com/office/drawing/2014/main" xmlns="" id="{95A09B00-70D2-4998-8FA5-3A8ED576D9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43" name="Rectangle 42">
            <a:extLst>
              <a:ext uri="{FF2B5EF4-FFF2-40B4-BE49-F238E27FC236}">
                <a16:creationId xmlns:a16="http://schemas.microsoft.com/office/drawing/2014/main" xmlns="" id="{4B5FB9F9-CCF5-4072-83C3-3B45E1409F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C3C2529E-A9FF-4DEE-AAB8-9D21D4236DD0}"/>
              </a:ext>
            </a:extLst>
          </p:cNvPr>
          <p:cNvSpPr>
            <a:spLocks noGrp="1"/>
          </p:cNvSpPr>
          <p:nvPr>
            <p:ph type="title"/>
          </p:nvPr>
        </p:nvSpPr>
        <p:spPr>
          <a:xfrm>
            <a:off x="685799" y="690479"/>
            <a:ext cx="4957275" cy="1146825"/>
          </a:xfrm>
        </p:spPr>
        <p:txBody>
          <a:bodyPr vert="horz" lIns="91440" tIns="45720" rIns="91440" bIns="45720" rtlCol="0" anchor="ctr">
            <a:normAutofit/>
          </a:bodyPr>
          <a:lstStyle/>
          <a:p>
            <a:r>
              <a:rPr lang="en-US" sz="3800">
                <a:solidFill>
                  <a:schemeClr val="bg1"/>
                </a:solidFill>
              </a:rPr>
              <a:t>From ‘active shooter’ to evacuation</a:t>
            </a:r>
          </a:p>
        </p:txBody>
      </p:sp>
    </p:spTree>
    <p:extLst>
      <p:ext uri="{BB962C8B-B14F-4D97-AF65-F5344CB8AC3E}">
        <p14:creationId xmlns:p14="http://schemas.microsoft.com/office/powerpoint/2010/main" val="157839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g sitting on top of a wooden fence&#10;&#10;Description automatically generated">
            <a:extLst>
              <a:ext uri="{FF2B5EF4-FFF2-40B4-BE49-F238E27FC236}">
                <a16:creationId xmlns:a16="http://schemas.microsoft.com/office/drawing/2014/main" xmlns="" id="{33EED7BB-9557-40B5-B942-4F052020BC0D}"/>
              </a:ext>
            </a:extLst>
          </p:cNvPr>
          <p:cNvPicPr>
            <a:picLocks noChangeAspect="1"/>
          </p:cNvPicPr>
          <p:nvPr/>
        </p:nvPicPr>
        <p:blipFill>
          <a:blip r:embed="rId2"/>
          <a:stretch>
            <a:fillRect/>
          </a:stretch>
        </p:blipFill>
        <p:spPr>
          <a:xfrm>
            <a:off x="1907721" y="860636"/>
            <a:ext cx="8376557" cy="4343400"/>
          </a:xfrm>
          <a:prstGeom prst="rect">
            <a:avLst/>
          </a:prstGeom>
        </p:spPr>
      </p:pic>
    </p:spTree>
    <p:extLst>
      <p:ext uri="{BB962C8B-B14F-4D97-AF65-F5344CB8AC3E}">
        <p14:creationId xmlns:p14="http://schemas.microsoft.com/office/powerpoint/2010/main" val="2453162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6" name="Picture 10">
            <a:extLst>
              <a:ext uri="{FF2B5EF4-FFF2-40B4-BE49-F238E27FC236}">
                <a16:creationId xmlns:a16="http://schemas.microsoft.com/office/drawing/2014/main" xmlns="" id="{53CD781F-F935-4310-9C70-32C9B03A15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7" name="Group 12">
            <a:extLst>
              <a:ext uri="{FF2B5EF4-FFF2-40B4-BE49-F238E27FC236}">
                <a16:creationId xmlns:a16="http://schemas.microsoft.com/office/drawing/2014/main" xmlns="" id="{E389415A-F11F-49E4-B0C5-CF7FF9CE8E0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5397" y="0"/>
            <a:ext cx="12005350" cy="6644081"/>
            <a:chOff x="-25397" y="0"/>
            <a:chExt cx="12005350" cy="6644081"/>
          </a:xfrm>
        </p:grpSpPr>
        <p:sp useBgFill="1">
          <p:nvSpPr>
            <p:cNvPr id="14" name="Rectangle 13">
              <a:extLst>
                <a:ext uri="{FF2B5EF4-FFF2-40B4-BE49-F238E27FC236}">
                  <a16:creationId xmlns:a16="http://schemas.microsoft.com/office/drawing/2014/main" xmlns="" id="{91A09D7C-72C0-44A7-95A9-038C62939D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xmlns="" id="{9B1A95B7-C468-4483-B6EA-858374AB57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xmlns="" id="{2D68F968-C120-4C1E-B281-A62213BD21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xmlns="" id="{88DC2246-EF04-488B-BE94-994960C615A7}"/>
              </a:ext>
            </a:extLst>
          </p:cNvPr>
          <p:cNvSpPr>
            <a:spLocks noGrp="1"/>
          </p:cNvSpPr>
          <p:nvPr>
            <p:ph type="title"/>
          </p:nvPr>
        </p:nvSpPr>
        <p:spPr>
          <a:xfrm>
            <a:off x="685802" y="685800"/>
            <a:ext cx="4951408" cy="1151965"/>
          </a:xfrm>
        </p:spPr>
        <p:txBody>
          <a:bodyPr vert="horz" lIns="91440" tIns="45720" rIns="91440" bIns="45720" rtlCol="0" anchor="ctr">
            <a:normAutofit/>
          </a:bodyPr>
          <a:lstStyle/>
          <a:p>
            <a:r>
              <a:rPr lang="en-US" sz="3800"/>
              <a:t>Evacuation challenges</a:t>
            </a:r>
          </a:p>
        </p:txBody>
      </p:sp>
      <p:sp>
        <p:nvSpPr>
          <p:cNvPr id="3" name="Content Placeholder 2">
            <a:extLst>
              <a:ext uri="{FF2B5EF4-FFF2-40B4-BE49-F238E27FC236}">
                <a16:creationId xmlns:a16="http://schemas.microsoft.com/office/drawing/2014/main" xmlns="" id="{2DDD1F0E-C3EF-4B1A-91E0-A23D7787562F}"/>
              </a:ext>
            </a:extLst>
          </p:cNvPr>
          <p:cNvSpPr>
            <a:spLocks noGrp="1"/>
          </p:cNvSpPr>
          <p:nvPr>
            <p:ph sz="quarter" idx="13"/>
          </p:nvPr>
        </p:nvSpPr>
        <p:spPr>
          <a:xfrm>
            <a:off x="685801" y="2076423"/>
            <a:ext cx="4951410" cy="3288739"/>
          </a:xfrm>
        </p:spPr>
        <p:txBody>
          <a:bodyPr vert="horz" lIns="91440" tIns="45720" rIns="91440" bIns="45720" rtlCol="0" anchor="ctr">
            <a:normAutofit/>
          </a:bodyPr>
          <a:lstStyle/>
          <a:p>
            <a:r>
              <a:rPr lang="en-US"/>
              <a:t>For our policy we have a staging area where our residents go to get their wrist bands and their items before being transported, there was some challenges based on the staging and getting everyone where they needed to be after they were given the ‘all clear’ from the active shooter</a:t>
            </a:r>
            <a:endParaRPr lang="en-US" dirty="0"/>
          </a:p>
        </p:txBody>
      </p:sp>
      <p:pic>
        <p:nvPicPr>
          <p:cNvPr id="6" name="Content Placeholder 5" descr="A group of people sitting at a train station&#10;&#10;Description automatically generated">
            <a:extLst>
              <a:ext uri="{FF2B5EF4-FFF2-40B4-BE49-F238E27FC236}">
                <a16:creationId xmlns:a16="http://schemas.microsoft.com/office/drawing/2014/main" xmlns="" id="{38314BCE-2E72-42D2-8A30-51FD7F71810A}"/>
              </a:ext>
            </a:extLst>
          </p:cNvPr>
          <p:cNvPicPr>
            <a:picLocks noGrp="1" noChangeAspect="1"/>
          </p:cNvPicPr>
          <p:nvPr>
            <p:ph sz="quarter" idx="14"/>
          </p:nvPr>
        </p:nvPicPr>
        <p:blipFill rotWithShape="1">
          <a:blip r:embed="rId4"/>
          <a:srcRect l="18171" r="6707"/>
          <a:stretch/>
        </p:blipFill>
        <p:spPr>
          <a:xfrm>
            <a:off x="6094410" y="10"/>
            <a:ext cx="5310189" cy="5301586"/>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686669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9761AD-0216-47D8-A6CD-F7CB84A1637B}"/>
              </a:ext>
            </a:extLst>
          </p:cNvPr>
          <p:cNvSpPr>
            <a:spLocks noGrp="1"/>
          </p:cNvSpPr>
          <p:nvPr>
            <p:ph type="title"/>
          </p:nvPr>
        </p:nvSpPr>
        <p:spPr/>
        <p:txBody>
          <a:bodyPr/>
          <a:lstStyle/>
          <a:p>
            <a:r>
              <a:rPr lang="en-US" dirty="0"/>
              <a:t>Media report video</a:t>
            </a:r>
          </a:p>
        </p:txBody>
      </p:sp>
      <p:sp>
        <p:nvSpPr>
          <p:cNvPr id="3" name="Content Placeholder 2">
            <a:extLst>
              <a:ext uri="{FF2B5EF4-FFF2-40B4-BE49-F238E27FC236}">
                <a16:creationId xmlns:a16="http://schemas.microsoft.com/office/drawing/2014/main" xmlns="" id="{E4B601A0-BC9C-4312-BD1D-0A88930FA86A}"/>
              </a:ext>
            </a:extLst>
          </p:cNvPr>
          <p:cNvSpPr>
            <a:spLocks noGrp="1"/>
          </p:cNvSpPr>
          <p:nvPr>
            <p:ph sz="quarter" idx="13"/>
          </p:nvPr>
        </p:nvSpPr>
        <p:spPr/>
        <p:txBody>
          <a:bodyPr/>
          <a:lstStyle/>
          <a:p>
            <a:r>
              <a:rPr lang="en-US" dirty="0"/>
              <a:t>Melissa FENSKE</a:t>
            </a:r>
          </a:p>
          <a:p>
            <a:r>
              <a:rPr lang="en-US" dirty="0"/>
              <a:t>PUBLIC INFORMATION OFFICER</a:t>
            </a:r>
          </a:p>
        </p:txBody>
      </p:sp>
      <p:sp>
        <p:nvSpPr>
          <p:cNvPr id="4" name="Content Placeholder 3">
            <a:extLst>
              <a:ext uri="{FF2B5EF4-FFF2-40B4-BE49-F238E27FC236}">
                <a16:creationId xmlns:a16="http://schemas.microsoft.com/office/drawing/2014/main" xmlns="" id="{A1127E88-A456-4AE6-A5D9-FF2AE920DC83}"/>
              </a:ext>
            </a:extLst>
          </p:cNvPr>
          <p:cNvSpPr>
            <a:spLocks noGrp="1"/>
          </p:cNvSpPr>
          <p:nvPr>
            <p:ph sz="quarter" idx="14"/>
          </p:nvPr>
        </p:nvSpPr>
        <p:spPr/>
        <p:txBody>
          <a:bodyPr/>
          <a:lstStyle/>
          <a:p>
            <a:r>
              <a:rPr lang="en-US" dirty="0"/>
              <a:t>PRE WRITTEN TEMPLATE FOR ALL EMERGENCIES</a:t>
            </a:r>
          </a:p>
        </p:txBody>
      </p:sp>
    </p:spTree>
    <p:extLst>
      <p:ext uri="{BB962C8B-B14F-4D97-AF65-F5344CB8AC3E}">
        <p14:creationId xmlns:p14="http://schemas.microsoft.com/office/powerpoint/2010/main" val="3458651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A6D95F46-7D61-4522-9D80-B04699A04445}"/>
              </a:ext>
            </a:extLst>
          </p:cNvPr>
          <p:cNvSpPr>
            <a:spLocks noChangeArrowheads="1"/>
          </p:cNvSpPr>
          <p:nvPr/>
        </p:nvSpPr>
        <p:spPr bwMode="auto">
          <a:xfrm>
            <a:off x="0" y="0"/>
            <a:ext cx="223991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101568"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xmlns="" id="{64DB9713-27C2-440E-A7C1-3B61F95FF626}"/>
              </a:ext>
            </a:extLst>
          </p:cNvPr>
          <p:cNvSpPr>
            <a:spLocks noChangeArrowheads="1"/>
          </p:cNvSpPr>
          <p:nvPr/>
        </p:nvSpPr>
        <p:spPr bwMode="auto">
          <a:xfrm>
            <a:off x="0" y="0"/>
            <a:ext cx="2202223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101568" numCol="1" anchor="ctr" anchorCtr="0" compatLnSpc="1">
            <a:prstTxWarp prst="textNoShape">
              <a:avLst/>
            </a:prstTxWarp>
            <a:spAutoFit/>
          </a:bodyPr>
          <a:lstStyle/>
          <a:p>
            <a:endParaRPr lang="en-US"/>
          </a:p>
        </p:txBody>
      </p:sp>
      <p:sp>
        <p:nvSpPr>
          <p:cNvPr id="9" name="Text Box 2">
            <a:extLst>
              <a:ext uri="{FF2B5EF4-FFF2-40B4-BE49-F238E27FC236}">
                <a16:creationId xmlns:a16="http://schemas.microsoft.com/office/drawing/2014/main" xmlns="" id="{B8E03C79-7340-47E1-BE3F-76C5B2C8D84A}"/>
              </a:ext>
            </a:extLst>
          </p:cNvPr>
          <p:cNvSpPr txBox="1">
            <a:spLocks noChangeArrowheads="1"/>
          </p:cNvSpPr>
          <p:nvPr/>
        </p:nvSpPr>
        <p:spPr bwMode="auto">
          <a:xfrm>
            <a:off x="-95250" y="2603500"/>
            <a:ext cx="11931650" cy="2578100"/>
          </a:xfrm>
          <a:prstGeom prst="rect">
            <a:avLst/>
          </a:prstGeom>
          <a:solidFill>
            <a:srgbClr val="FC84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a:ln>
                  <a:noFill/>
                </a:ln>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Chosen Valley</a:t>
            </a:r>
            <a:endParaRPr kumimoji="0" lang="en-US" altLang="en-US" sz="1900" b="1" i="0" u="none" strike="noStrike" cap="none" normalizeH="0" baseline="0">
              <a:ln>
                <a:noFill/>
              </a:ln>
              <a:solidFill>
                <a:srgbClr val="E36C0A"/>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a:ln>
                  <a:noFill/>
                </a:ln>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Care Center, Inc.</a:t>
            </a:r>
            <a:endParaRPr kumimoji="0" lang="en-US" altLang="en-US" sz="1900" b="1" i="0" u="none" strike="noStrike" cap="none" normalizeH="0" baseline="0">
              <a:ln>
                <a:noFill/>
              </a:ln>
              <a:solidFill>
                <a:srgbClr val="E36C0A"/>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xmlns="" id="{09180707-E781-4AAC-B93E-9EA9122CD4BB}"/>
              </a:ext>
            </a:extLst>
          </p:cNvPr>
          <p:cNvSpPr>
            <a:spLocks noChangeArrowheads="1"/>
          </p:cNvSpPr>
          <p:nvPr/>
        </p:nvSpPr>
        <p:spPr bwMode="auto">
          <a:xfrm>
            <a:off x="330200" y="-856583"/>
            <a:ext cx="10934700" cy="338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900" b="1" i="0" u="none" strike="noStrike" cap="none" normalizeH="0" baseline="0" dirty="0">
              <a:ln>
                <a:noFill/>
              </a:ln>
              <a:solidFill>
                <a:srgbClr val="E36C0A"/>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
            </a:r>
            <a:br>
              <a:rPr kumimoji="0" lang="en-US" altLang="en-US" sz="12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E36C0A"/>
                </a:solidFill>
                <a:effectLst/>
                <a:latin typeface="Arial" panose="020B0604020202020204" pitchFamily="34" charset="0"/>
                <a:cs typeface="Calibri" panose="020F0502020204030204" pitchFamily="34" charset="0"/>
              </a:rPr>
              <a:t>A.L.I.C.E Training- ‘Active Shooter’ Simulation and Evacuation Drill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E36C0A"/>
                </a:solidFill>
                <a:effectLst/>
                <a:latin typeface="Arial" panose="020B0604020202020204" pitchFamily="34" charset="0"/>
                <a:cs typeface="Calibri" panose="020F0502020204030204" pitchFamily="34" charset="0"/>
              </a:rPr>
              <a:t>9/11/2019</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404040"/>
                </a:solidFill>
                <a:effectLst/>
                <a:latin typeface="Arial" panose="020B0604020202020204" pitchFamily="34" charset="0"/>
                <a:ea typeface="Times New Roman" panose="02020603050405020304" pitchFamily="18" charset="0"/>
                <a:cs typeface="Calibri" panose="020F0502020204030204" pitchFamily="34" charset="0"/>
              </a:rPr>
              <a:t>After-Action Report / Improvement Plan 2019</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Date Published: September 23</a:t>
            </a:r>
            <a:r>
              <a:rPr kumimoji="0" lang="en-US" altLang="en-US" sz="1600" b="0" i="0" u="none" strike="noStrike" cap="none" normalizeH="0" baseline="30000" dirty="0">
                <a:ln>
                  <a:noFill/>
                </a:ln>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rd</a:t>
            </a:r>
            <a:r>
              <a:rPr kumimoji="0" lang="en-US" altLang="en-US" sz="1600" b="0" i="0" u="none" strike="noStrike" cap="none" normalizeH="0" baseline="0" dirty="0">
                <a:ln>
                  <a:noFill/>
                </a:ln>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,2019</a:t>
            </a:r>
            <a:endParaRPr kumimoji="0" lang="en-US" altLang="en-US" sz="12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r>
              <a:rPr kumimoji="0" lang="en-US" altLang="en-US" sz="12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8307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867EC7-4FFD-46E4-B564-75ED0845A5F9}"/>
              </a:ext>
            </a:extLst>
          </p:cNvPr>
          <p:cNvSpPr>
            <a:spLocks noGrp="1"/>
          </p:cNvSpPr>
          <p:nvPr>
            <p:ph type="title"/>
          </p:nvPr>
        </p:nvSpPr>
        <p:spPr/>
        <p:txBody>
          <a:bodyPr/>
          <a:lstStyle/>
          <a:p>
            <a:r>
              <a:rPr lang="en-US" dirty="0"/>
              <a:t>AFTER ACTION REPORT</a:t>
            </a:r>
          </a:p>
        </p:txBody>
      </p:sp>
      <p:graphicFrame>
        <p:nvGraphicFramePr>
          <p:cNvPr id="4" name="Content Placeholder 3">
            <a:extLst>
              <a:ext uri="{FF2B5EF4-FFF2-40B4-BE49-F238E27FC236}">
                <a16:creationId xmlns:a16="http://schemas.microsoft.com/office/drawing/2014/main" xmlns="" id="{86760868-7DA3-4444-865B-58DE5DA7C0E2}"/>
              </a:ext>
            </a:extLst>
          </p:cNvPr>
          <p:cNvGraphicFramePr>
            <a:graphicFrameLocks noGrp="1"/>
          </p:cNvGraphicFramePr>
          <p:nvPr>
            <p:ph sz="quarter" idx="13"/>
            <p:extLst>
              <p:ext uri="{D42A27DB-BD31-4B8C-83A1-F6EECF244321}">
                <p14:modId xmlns:p14="http://schemas.microsoft.com/office/powerpoint/2010/main" val="1167147287"/>
              </p:ext>
            </p:extLst>
          </p:nvPr>
        </p:nvGraphicFramePr>
        <p:xfrm>
          <a:off x="838200" y="1946380"/>
          <a:ext cx="10244483" cy="3654318"/>
        </p:xfrm>
        <a:graphic>
          <a:graphicData uri="http://schemas.openxmlformats.org/drawingml/2006/table">
            <a:tbl>
              <a:tblPr firstRow="1" firstCol="1" bandRow="1">
                <a:tableStyleId>{5C22544A-7EE6-4342-B048-85BDC9FD1C3A}</a:tableStyleId>
              </a:tblPr>
              <a:tblGrid>
                <a:gridCol w="2175819">
                  <a:extLst>
                    <a:ext uri="{9D8B030D-6E8A-4147-A177-3AD203B41FA5}">
                      <a16:colId xmlns:a16="http://schemas.microsoft.com/office/drawing/2014/main" xmlns="" val="2778211106"/>
                    </a:ext>
                  </a:extLst>
                </a:gridCol>
                <a:gridCol w="8068664">
                  <a:extLst>
                    <a:ext uri="{9D8B030D-6E8A-4147-A177-3AD203B41FA5}">
                      <a16:colId xmlns:a16="http://schemas.microsoft.com/office/drawing/2014/main" xmlns="" val="3693807316"/>
                    </a:ext>
                  </a:extLst>
                </a:gridCol>
              </a:tblGrid>
              <a:tr h="225519">
                <a:tc>
                  <a:txBody>
                    <a:bodyPr/>
                    <a:lstStyle/>
                    <a:p>
                      <a:pPr marL="0" marR="0" algn="ctr">
                        <a:spcBef>
                          <a:spcPts val="600"/>
                        </a:spcBef>
                        <a:spcAft>
                          <a:spcPts val="600"/>
                        </a:spcAft>
                      </a:pPr>
                      <a:r>
                        <a:rPr lang="en-US" sz="700">
                          <a:effectLst/>
                        </a:rPr>
                        <a:t>Exercise or Incident Name</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tc>
                  <a:txBody>
                    <a:bodyPr/>
                    <a:lstStyle/>
                    <a:p>
                      <a:pPr marL="0" marR="0">
                        <a:spcBef>
                          <a:spcPts val="600"/>
                        </a:spcBef>
                        <a:spcAft>
                          <a:spcPts val="600"/>
                        </a:spcAft>
                      </a:pPr>
                      <a:r>
                        <a:rPr lang="en-US" sz="700">
                          <a:effectLst/>
                        </a:rPr>
                        <a:t>A.L.I.C.E Training- ‘Active Shooter’ Simulation and Evacuation</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extLst>
                  <a:ext uri="{0D108BD9-81ED-4DB2-BD59-A6C34878D82A}">
                    <a16:rowId xmlns:a16="http://schemas.microsoft.com/office/drawing/2014/main" xmlns="" val="1999854991"/>
                  </a:ext>
                </a:extLst>
              </a:tr>
              <a:tr h="225519">
                <a:tc>
                  <a:txBody>
                    <a:bodyPr/>
                    <a:lstStyle/>
                    <a:p>
                      <a:pPr marL="0" marR="0" algn="ctr">
                        <a:spcBef>
                          <a:spcPts val="600"/>
                        </a:spcBef>
                        <a:spcAft>
                          <a:spcPts val="600"/>
                        </a:spcAft>
                      </a:pPr>
                      <a:r>
                        <a:rPr lang="en-US" sz="700">
                          <a:effectLst/>
                        </a:rPr>
                        <a:t>Exercise or Incident  Dates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tc>
                  <a:txBody>
                    <a:bodyPr/>
                    <a:lstStyle/>
                    <a:p>
                      <a:pPr marL="0" marR="0">
                        <a:spcBef>
                          <a:spcPts val="600"/>
                        </a:spcBef>
                        <a:spcAft>
                          <a:spcPts val="600"/>
                        </a:spcAft>
                      </a:pPr>
                      <a:r>
                        <a:rPr lang="en-US" sz="700">
                          <a:effectLst/>
                        </a:rPr>
                        <a:t>September 11</a:t>
                      </a:r>
                      <a:r>
                        <a:rPr lang="en-US" sz="700" baseline="30000">
                          <a:effectLst/>
                        </a:rPr>
                        <a:t>th</a:t>
                      </a:r>
                      <a:r>
                        <a:rPr lang="en-US" sz="700">
                          <a:effectLst/>
                        </a:rPr>
                        <a:t>, 2019</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extLst>
                  <a:ext uri="{0D108BD9-81ED-4DB2-BD59-A6C34878D82A}">
                    <a16:rowId xmlns:a16="http://schemas.microsoft.com/office/drawing/2014/main" xmlns="" val="411310807"/>
                  </a:ext>
                </a:extLst>
              </a:tr>
              <a:tr h="676557">
                <a:tc>
                  <a:txBody>
                    <a:bodyPr/>
                    <a:lstStyle/>
                    <a:p>
                      <a:pPr marL="0" marR="0" algn="ctr">
                        <a:spcBef>
                          <a:spcPts val="600"/>
                        </a:spcBef>
                        <a:spcAft>
                          <a:spcPts val="600"/>
                        </a:spcAft>
                      </a:pPr>
                      <a:r>
                        <a:rPr lang="en-US" sz="700">
                          <a:effectLst/>
                        </a:rPr>
                        <a:t>Scope</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tc>
                  <a:txBody>
                    <a:bodyPr/>
                    <a:lstStyle/>
                    <a:p>
                      <a:pPr marL="0" marR="0">
                        <a:spcBef>
                          <a:spcPts val="0"/>
                        </a:spcBef>
                        <a:spcAft>
                          <a:spcPts val="800"/>
                        </a:spcAft>
                      </a:pPr>
                      <a:r>
                        <a:rPr lang="en-US" sz="700">
                          <a:effectLst/>
                        </a:rPr>
                        <a:t>This exercise/incident was a planned exercise event at Chosen Valley Care Center, Inc on September 11th,2019 at 1:00 pm.  This exercise response evaluation was a community-based exercise between Chosen Valley Care Center, Inc. Emergency Preparedness Committee/Incident Command System, Fillmore County A.L.I.C.E Trainers, Chatfield Police Department and Chatfield EMS.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extLst>
                  <a:ext uri="{0D108BD9-81ED-4DB2-BD59-A6C34878D82A}">
                    <a16:rowId xmlns:a16="http://schemas.microsoft.com/office/drawing/2014/main" xmlns="" val="2378713862"/>
                  </a:ext>
                </a:extLst>
              </a:tr>
              <a:tr h="169140">
                <a:tc>
                  <a:txBody>
                    <a:bodyPr/>
                    <a:lstStyle/>
                    <a:p>
                      <a:pPr marL="0" marR="0" algn="ctr">
                        <a:spcBef>
                          <a:spcPts val="600"/>
                        </a:spcBef>
                        <a:spcAft>
                          <a:spcPts val="600"/>
                        </a:spcAft>
                      </a:pPr>
                      <a:r>
                        <a:rPr lang="en-US" sz="700">
                          <a:effectLst/>
                        </a:rPr>
                        <a:t>Mission Area(s)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tc>
                  <a:txBody>
                    <a:bodyPr/>
                    <a:lstStyle/>
                    <a:p>
                      <a:pPr marL="0" marR="0">
                        <a:spcBef>
                          <a:spcPts val="600"/>
                        </a:spcBef>
                        <a:spcAft>
                          <a:spcPts val="600"/>
                        </a:spcAft>
                      </a:pPr>
                      <a:r>
                        <a:rPr lang="en-US" sz="700">
                          <a:effectLst/>
                        </a:rPr>
                        <a:t>Response</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extLst>
                  <a:ext uri="{0D108BD9-81ED-4DB2-BD59-A6C34878D82A}">
                    <a16:rowId xmlns:a16="http://schemas.microsoft.com/office/drawing/2014/main" xmlns="" val="1893533491"/>
                  </a:ext>
                </a:extLst>
              </a:tr>
              <a:tr h="225519">
                <a:tc>
                  <a:txBody>
                    <a:bodyPr/>
                    <a:lstStyle/>
                    <a:p>
                      <a:pPr marL="0" marR="0" algn="ctr">
                        <a:spcBef>
                          <a:spcPts val="600"/>
                        </a:spcBef>
                        <a:spcAft>
                          <a:spcPts val="600"/>
                        </a:spcAft>
                      </a:pPr>
                      <a:r>
                        <a:rPr lang="en-US" sz="700">
                          <a:effectLst/>
                        </a:rPr>
                        <a:t>Capabilities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tc>
                  <a:txBody>
                    <a:bodyPr/>
                    <a:lstStyle/>
                    <a:p>
                      <a:pPr marL="0" marR="0">
                        <a:spcBef>
                          <a:spcPts val="600"/>
                        </a:spcBef>
                        <a:spcAft>
                          <a:spcPts val="600"/>
                        </a:spcAft>
                      </a:pPr>
                      <a:r>
                        <a:rPr lang="en-US" sz="700">
                          <a:effectLst/>
                        </a:rPr>
                        <a:t>To work on our Emergency Operations Plan and policies for ‘Active Shooter’ and our evacuation steps and policies.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extLst>
                  <a:ext uri="{0D108BD9-81ED-4DB2-BD59-A6C34878D82A}">
                    <a16:rowId xmlns:a16="http://schemas.microsoft.com/office/drawing/2014/main" xmlns="" val="156318272"/>
                  </a:ext>
                </a:extLst>
              </a:tr>
              <a:tr h="948088">
                <a:tc>
                  <a:txBody>
                    <a:bodyPr/>
                    <a:lstStyle/>
                    <a:p>
                      <a:pPr marL="0" marR="0" algn="ctr">
                        <a:spcBef>
                          <a:spcPts val="600"/>
                        </a:spcBef>
                        <a:spcAft>
                          <a:spcPts val="600"/>
                        </a:spcAft>
                      </a:pPr>
                      <a:r>
                        <a:rPr lang="en-US" sz="700">
                          <a:effectLst/>
                        </a:rPr>
                        <a:t>Objectives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tc>
                  <a:txBody>
                    <a:bodyPr/>
                    <a:lstStyle/>
                    <a:p>
                      <a:pPr marL="0" marR="0">
                        <a:spcBef>
                          <a:spcPts val="600"/>
                        </a:spcBef>
                        <a:spcAft>
                          <a:spcPts val="600"/>
                        </a:spcAft>
                      </a:pPr>
                      <a:r>
                        <a:rPr lang="en-US" sz="700">
                          <a:effectLst/>
                        </a:rPr>
                        <a:t>Test the policies and procedures.</a:t>
                      </a:r>
                    </a:p>
                    <a:p>
                      <a:pPr marL="0" marR="0">
                        <a:spcBef>
                          <a:spcPts val="600"/>
                        </a:spcBef>
                        <a:spcAft>
                          <a:spcPts val="600"/>
                        </a:spcAft>
                      </a:pPr>
                      <a:r>
                        <a:rPr lang="en-US" sz="700">
                          <a:effectLst/>
                        </a:rPr>
                        <a:t>Training for staff and ICS during an emergency.</a:t>
                      </a:r>
                    </a:p>
                    <a:p>
                      <a:pPr marL="0" marR="0">
                        <a:spcBef>
                          <a:spcPts val="600"/>
                        </a:spcBef>
                        <a:spcAft>
                          <a:spcPts val="600"/>
                        </a:spcAft>
                      </a:pPr>
                      <a:r>
                        <a:rPr lang="en-US" sz="700">
                          <a:effectLst/>
                        </a:rPr>
                        <a:t>Communication during an emergency between facility and staff and between facility and Local Emergency Agencies.</a:t>
                      </a:r>
                    </a:p>
                    <a:p>
                      <a:pPr marL="0" marR="0">
                        <a:spcBef>
                          <a:spcPts val="600"/>
                        </a:spcBef>
                        <a:spcAft>
                          <a:spcPts val="600"/>
                        </a:spcAft>
                      </a:pPr>
                      <a:r>
                        <a:rPr lang="en-US" sz="700">
                          <a:effectLst/>
                        </a:rPr>
                        <a:t>Local Emergency Agencies to help with policies and procedures for our facility.</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extLst>
                  <a:ext uri="{0D108BD9-81ED-4DB2-BD59-A6C34878D82A}">
                    <a16:rowId xmlns:a16="http://schemas.microsoft.com/office/drawing/2014/main" xmlns="" val="4034077331"/>
                  </a:ext>
                </a:extLst>
              </a:tr>
              <a:tr h="225519">
                <a:tc>
                  <a:txBody>
                    <a:bodyPr/>
                    <a:lstStyle/>
                    <a:p>
                      <a:pPr marL="0" marR="0" algn="ctr">
                        <a:spcBef>
                          <a:spcPts val="600"/>
                        </a:spcBef>
                        <a:spcAft>
                          <a:spcPts val="600"/>
                        </a:spcAft>
                      </a:pPr>
                      <a:r>
                        <a:rPr lang="en-US" sz="700">
                          <a:effectLst/>
                        </a:rPr>
                        <a:t>Threat or Hazard</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tc>
                  <a:txBody>
                    <a:bodyPr/>
                    <a:lstStyle/>
                    <a:p>
                      <a:pPr marL="0" marR="0">
                        <a:spcBef>
                          <a:spcPts val="600"/>
                        </a:spcBef>
                        <a:spcAft>
                          <a:spcPts val="600"/>
                        </a:spcAft>
                      </a:pPr>
                      <a:r>
                        <a:rPr lang="en-US" sz="700">
                          <a:effectLst/>
                        </a:rPr>
                        <a:t>‘Active Shooter’ and then due to a bullet going through an electrical panel, was necessary to evacuate our A wing residents to the Calvary Baptist Church.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extLst>
                  <a:ext uri="{0D108BD9-81ED-4DB2-BD59-A6C34878D82A}">
                    <a16:rowId xmlns:a16="http://schemas.microsoft.com/office/drawing/2014/main" xmlns="" val="1376269501"/>
                  </a:ext>
                </a:extLst>
              </a:tr>
              <a:tr h="563798">
                <a:tc>
                  <a:txBody>
                    <a:bodyPr/>
                    <a:lstStyle/>
                    <a:p>
                      <a:pPr marL="0" marR="0" algn="ctr">
                        <a:spcBef>
                          <a:spcPts val="600"/>
                        </a:spcBef>
                        <a:spcAft>
                          <a:spcPts val="600"/>
                        </a:spcAft>
                      </a:pPr>
                      <a:r>
                        <a:rPr lang="en-US" sz="700">
                          <a:effectLst/>
                        </a:rPr>
                        <a:t>Scenario or Incident Description</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tc>
                  <a:txBody>
                    <a:bodyPr/>
                    <a:lstStyle/>
                    <a:p>
                      <a:pPr marL="0" marR="0">
                        <a:spcBef>
                          <a:spcPts val="600"/>
                        </a:spcBef>
                        <a:spcAft>
                          <a:spcPts val="600"/>
                        </a:spcAft>
                      </a:pPr>
                      <a:r>
                        <a:rPr lang="en-US" sz="700">
                          <a:effectLst/>
                        </a:rPr>
                        <a:t>A disgruntled employee entered the back large Activity room and started a mass casualty episode. The Chatfield Police Department apprehended the ‘Active Shooter’. The facility was then accessed and realized that due to a bullet going through an electrical panel, it was necessary to evacuate our A wing residents to the Calvary Baptist Church.</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extLst>
                  <a:ext uri="{0D108BD9-81ED-4DB2-BD59-A6C34878D82A}">
                    <a16:rowId xmlns:a16="http://schemas.microsoft.com/office/drawing/2014/main" xmlns="" val="1466927637"/>
                  </a:ext>
                </a:extLst>
              </a:tr>
              <a:tr h="225519">
                <a:tc>
                  <a:txBody>
                    <a:bodyPr/>
                    <a:lstStyle/>
                    <a:p>
                      <a:pPr marL="0" marR="0" algn="ctr">
                        <a:spcBef>
                          <a:spcPts val="600"/>
                        </a:spcBef>
                        <a:spcAft>
                          <a:spcPts val="600"/>
                        </a:spcAft>
                      </a:pPr>
                      <a:r>
                        <a:rPr lang="en-US" sz="700">
                          <a:effectLst/>
                        </a:rPr>
                        <a:t>Participating Organizations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tc>
                  <a:txBody>
                    <a:bodyPr/>
                    <a:lstStyle/>
                    <a:p>
                      <a:pPr marL="0" marR="0">
                        <a:spcBef>
                          <a:spcPts val="600"/>
                        </a:spcBef>
                        <a:spcAft>
                          <a:spcPts val="600"/>
                        </a:spcAft>
                      </a:pPr>
                      <a:r>
                        <a:rPr lang="en-US" sz="700">
                          <a:effectLst/>
                        </a:rPr>
                        <a:t>Attached in Appendix B.</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extLst>
                  <a:ext uri="{0D108BD9-81ED-4DB2-BD59-A6C34878D82A}">
                    <a16:rowId xmlns:a16="http://schemas.microsoft.com/office/drawing/2014/main" xmlns="" val="4031578015"/>
                  </a:ext>
                </a:extLst>
              </a:tr>
              <a:tr h="169140">
                <a:tc>
                  <a:txBody>
                    <a:bodyPr/>
                    <a:lstStyle/>
                    <a:p>
                      <a:pPr marL="0" marR="0" algn="ctr">
                        <a:spcBef>
                          <a:spcPts val="600"/>
                        </a:spcBef>
                        <a:spcAft>
                          <a:spcPts val="600"/>
                        </a:spcAft>
                      </a:pPr>
                      <a:r>
                        <a:rPr lang="en-US" sz="700">
                          <a:effectLst/>
                        </a:rPr>
                        <a:t>Point of Contact</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tc>
                  <a:txBody>
                    <a:bodyPr/>
                    <a:lstStyle/>
                    <a:p>
                      <a:pPr marL="0" marR="0">
                        <a:spcBef>
                          <a:spcPts val="600"/>
                        </a:spcBef>
                        <a:spcAft>
                          <a:spcPts val="600"/>
                        </a:spcAft>
                      </a:pPr>
                      <a:r>
                        <a:rPr lang="en-US" sz="700" dirty="0">
                          <a:effectLst/>
                        </a:rPr>
                        <a:t>Susan Neis- Emergency Preparedness Coordinator</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3" marR="39423" marT="0" marB="0" anchor="ctr"/>
                </a:tc>
                <a:extLst>
                  <a:ext uri="{0D108BD9-81ED-4DB2-BD59-A6C34878D82A}">
                    <a16:rowId xmlns:a16="http://schemas.microsoft.com/office/drawing/2014/main" xmlns="" val="2147744778"/>
                  </a:ext>
                </a:extLst>
              </a:tr>
            </a:tbl>
          </a:graphicData>
        </a:graphic>
      </p:graphicFrame>
    </p:spTree>
    <p:extLst>
      <p:ext uri="{BB962C8B-B14F-4D97-AF65-F5344CB8AC3E}">
        <p14:creationId xmlns:p14="http://schemas.microsoft.com/office/powerpoint/2010/main" val="1649155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0F8CF1-8004-444B-A7E7-E949EA4BB196}"/>
              </a:ext>
            </a:extLst>
          </p:cNvPr>
          <p:cNvSpPr>
            <a:spLocks noGrp="1"/>
          </p:cNvSpPr>
          <p:nvPr>
            <p:ph type="title"/>
          </p:nvPr>
        </p:nvSpPr>
        <p:spPr/>
        <p:txBody>
          <a:bodyPr/>
          <a:lstStyle/>
          <a:p>
            <a:r>
              <a:rPr lang="en-US" dirty="0"/>
              <a:t>Thank you for listening!</a:t>
            </a:r>
          </a:p>
        </p:txBody>
      </p:sp>
      <p:sp>
        <p:nvSpPr>
          <p:cNvPr id="3" name="Content Placeholder 2">
            <a:extLst>
              <a:ext uri="{FF2B5EF4-FFF2-40B4-BE49-F238E27FC236}">
                <a16:creationId xmlns:a16="http://schemas.microsoft.com/office/drawing/2014/main" xmlns="" id="{FBFB499E-022D-4E4D-9A11-D086C81516E3}"/>
              </a:ext>
            </a:extLst>
          </p:cNvPr>
          <p:cNvSpPr>
            <a:spLocks noGrp="1"/>
          </p:cNvSpPr>
          <p:nvPr>
            <p:ph sz="quarter" idx="13"/>
          </p:nvPr>
        </p:nvSpPr>
        <p:spPr>
          <a:xfrm>
            <a:off x="685800" y="2063396"/>
            <a:ext cx="10394707" cy="3311189"/>
          </a:xfrm>
        </p:spPr>
        <p:txBody>
          <a:bodyPr/>
          <a:lstStyle/>
          <a:p>
            <a:r>
              <a:rPr lang="en-US" dirty="0"/>
              <a:t>Any questions?</a:t>
            </a:r>
          </a:p>
          <a:p>
            <a:r>
              <a:rPr lang="en-US" dirty="0"/>
              <a:t>Comments?</a:t>
            </a:r>
          </a:p>
          <a:p>
            <a:r>
              <a:rPr lang="en-US" dirty="0"/>
              <a:t>Concerns?</a:t>
            </a:r>
          </a:p>
        </p:txBody>
      </p:sp>
    </p:spTree>
    <p:extLst>
      <p:ext uri="{BB962C8B-B14F-4D97-AF65-F5344CB8AC3E}">
        <p14:creationId xmlns:p14="http://schemas.microsoft.com/office/powerpoint/2010/main" val="3203521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lackboard&#10;&#10;Description automatically generated">
            <a:extLst>
              <a:ext uri="{FF2B5EF4-FFF2-40B4-BE49-F238E27FC236}">
                <a16:creationId xmlns:a16="http://schemas.microsoft.com/office/drawing/2014/main" xmlns="" id="{E03ADA6C-C793-466D-B926-5B344DF861BD}"/>
              </a:ext>
            </a:extLst>
          </p:cNvPr>
          <p:cNvPicPr>
            <a:picLocks noChangeAspect="1"/>
          </p:cNvPicPr>
          <p:nvPr/>
        </p:nvPicPr>
        <p:blipFill>
          <a:blip r:embed="rId2"/>
          <a:stretch>
            <a:fillRect/>
          </a:stretch>
        </p:blipFill>
        <p:spPr>
          <a:xfrm>
            <a:off x="635000" y="673100"/>
            <a:ext cx="10363200" cy="4279899"/>
          </a:xfrm>
          <a:prstGeom prst="rect">
            <a:avLst/>
          </a:prstGeom>
        </p:spPr>
      </p:pic>
    </p:spTree>
    <p:extLst>
      <p:ext uri="{BB962C8B-B14F-4D97-AF65-F5344CB8AC3E}">
        <p14:creationId xmlns:p14="http://schemas.microsoft.com/office/powerpoint/2010/main" val="159935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911D094-CF1D-4AED-9B80-632C61414CC7}"/>
              </a:ext>
            </a:extLst>
          </p:cNvPr>
          <p:cNvPicPr>
            <a:picLocks noChangeAspect="1"/>
          </p:cNvPicPr>
          <p:nvPr/>
        </p:nvPicPr>
        <p:blipFill rotWithShape="1">
          <a:blip r:embed="rId3"/>
          <a:srcRect l="9091" t="25705" b="3025"/>
          <a:stretch/>
        </p:blipFill>
        <p:spPr>
          <a:xfrm>
            <a:off x="20" y="10"/>
            <a:ext cx="12191980" cy="6857990"/>
          </a:xfrm>
          <a:prstGeom prst="rect">
            <a:avLst/>
          </a:prstGeom>
        </p:spPr>
      </p:pic>
      <p:sp>
        <p:nvSpPr>
          <p:cNvPr id="19" name="Freeform 9">
            <a:extLst>
              <a:ext uri="{FF2B5EF4-FFF2-40B4-BE49-F238E27FC236}">
                <a16:creationId xmlns:a16="http://schemas.microsoft.com/office/drawing/2014/main" xmlns="" id="{BE135C2E-C781-46AF-BE4C-9B57C07D9C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8288"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34388725-0EBB-4DA2-B79D-93964BD6BCE8}"/>
              </a:ext>
            </a:extLst>
          </p:cNvPr>
          <p:cNvSpPr>
            <a:spLocks noGrp="1"/>
          </p:cNvSpPr>
          <p:nvPr>
            <p:ph type="ctrTitle"/>
          </p:nvPr>
        </p:nvSpPr>
        <p:spPr>
          <a:xfrm rot="21420000">
            <a:off x="496980" y="3221623"/>
            <a:ext cx="10264470" cy="1250066"/>
          </a:xfrm>
        </p:spPr>
        <p:txBody>
          <a:bodyPr>
            <a:normAutofit/>
          </a:bodyPr>
          <a:lstStyle/>
          <a:p>
            <a:r>
              <a:rPr lang="en-US" sz="5000">
                <a:solidFill>
                  <a:schemeClr val="bg1"/>
                </a:solidFill>
              </a:rPr>
              <a:t>Emergency Preparedness training</a:t>
            </a:r>
          </a:p>
        </p:txBody>
      </p:sp>
      <p:sp>
        <p:nvSpPr>
          <p:cNvPr id="24" name="5-Point Star 12">
            <a:extLst>
              <a:ext uri="{FF2B5EF4-FFF2-40B4-BE49-F238E27FC236}">
                <a16:creationId xmlns:a16="http://schemas.microsoft.com/office/drawing/2014/main" xmlns="" id="{EB803A74-8E46-4CF3-B85A-2F618214CF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xmlns="" id="{0825DE5F-115F-466F-9279-A2481722AFD4}"/>
              </a:ext>
            </a:extLst>
          </p:cNvPr>
          <p:cNvSpPr>
            <a:spLocks noGrp="1"/>
          </p:cNvSpPr>
          <p:nvPr>
            <p:ph type="subTitle" idx="1"/>
          </p:nvPr>
        </p:nvSpPr>
        <p:spPr>
          <a:xfrm rot="21420000">
            <a:off x="551942" y="4356300"/>
            <a:ext cx="10271534" cy="1013817"/>
          </a:xfrm>
        </p:spPr>
        <p:txBody>
          <a:bodyPr>
            <a:normAutofit/>
          </a:bodyPr>
          <a:lstStyle/>
          <a:p>
            <a:pPr>
              <a:lnSpc>
                <a:spcPct val="110000"/>
              </a:lnSpc>
            </a:pPr>
            <a:r>
              <a:rPr lang="en-US" sz="2600" dirty="0">
                <a:solidFill>
                  <a:schemeClr val="bg1"/>
                </a:solidFill>
              </a:rPr>
              <a:t>ACTIVE SHOOTER AND EVACUATION SIMULATIONS</a:t>
            </a:r>
          </a:p>
          <a:p>
            <a:pPr>
              <a:lnSpc>
                <a:spcPct val="110000"/>
              </a:lnSpc>
            </a:pPr>
            <a:endParaRPr lang="en-US" sz="2600" dirty="0">
              <a:solidFill>
                <a:schemeClr val="bg1"/>
              </a:solidFill>
            </a:endParaRPr>
          </a:p>
        </p:txBody>
      </p:sp>
    </p:spTree>
    <p:extLst>
      <p:ext uri="{BB962C8B-B14F-4D97-AF65-F5344CB8AC3E}">
        <p14:creationId xmlns:p14="http://schemas.microsoft.com/office/powerpoint/2010/main" val="164833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E91934-329C-4DCD-B067-133B9081F935}"/>
              </a:ext>
            </a:extLst>
          </p:cNvPr>
          <p:cNvSpPr>
            <a:spLocks noGrp="1"/>
          </p:cNvSpPr>
          <p:nvPr>
            <p:ph type="title"/>
          </p:nvPr>
        </p:nvSpPr>
        <p:spPr/>
        <p:txBody>
          <a:bodyPr/>
          <a:lstStyle/>
          <a:p>
            <a:r>
              <a:rPr lang="en-US" dirty="0"/>
              <a:t>Getting STARTED</a:t>
            </a:r>
          </a:p>
        </p:txBody>
      </p:sp>
      <p:sp>
        <p:nvSpPr>
          <p:cNvPr id="3" name="Content Placeholder 2">
            <a:extLst>
              <a:ext uri="{FF2B5EF4-FFF2-40B4-BE49-F238E27FC236}">
                <a16:creationId xmlns:a16="http://schemas.microsoft.com/office/drawing/2014/main" xmlns="" id="{0104208E-7284-4D34-A374-4849A0390BE7}"/>
              </a:ext>
            </a:extLst>
          </p:cNvPr>
          <p:cNvSpPr>
            <a:spLocks noGrp="1"/>
          </p:cNvSpPr>
          <p:nvPr>
            <p:ph sz="quarter" idx="13"/>
          </p:nvPr>
        </p:nvSpPr>
        <p:spPr/>
        <p:txBody>
          <a:bodyPr>
            <a:normAutofit/>
          </a:bodyPr>
          <a:lstStyle/>
          <a:p>
            <a:r>
              <a:rPr lang="en-US" dirty="0"/>
              <a:t>CONTACTED FILLMORE COUNTY SHERIFF JOHN DEGEORGE AND ALICE TRAINERS JESSE BETTS AND TIM RASMUSSEN</a:t>
            </a:r>
          </a:p>
          <a:p>
            <a:r>
              <a:rPr lang="en-US" dirty="0"/>
              <a:t>HAD MANY CONVERSTAIONS ON HOW TO SET UP TRAINING AT OUR FACILITY</a:t>
            </a:r>
          </a:p>
          <a:p>
            <a:r>
              <a:rPr lang="en-US" dirty="0"/>
              <a:t>DIFFICULT DUE TO BEING A CARE CENTER AND NOT A SCHOOL</a:t>
            </a:r>
          </a:p>
          <a:p>
            <a:pPr marL="0" indent="0">
              <a:buNone/>
            </a:pPr>
            <a:endParaRPr lang="en-US" dirty="0"/>
          </a:p>
        </p:txBody>
      </p:sp>
      <p:sp>
        <p:nvSpPr>
          <p:cNvPr id="4" name="Content Placeholder 3">
            <a:extLst>
              <a:ext uri="{FF2B5EF4-FFF2-40B4-BE49-F238E27FC236}">
                <a16:creationId xmlns:a16="http://schemas.microsoft.com/office/drawing/2014/main" xmlns="" id="{201AA4EF-51AA-4EF7-8556-A1783AF295B1}"/>
              </a:ext>
            </a:extLst>
          </p:cNvPr>
          <p:cNvSpPr>
            <a:spLocks noGrp="1"/>
          </p:cNvSpPr>
          <p:nvPr>
            <p:ph sz="quarter" idx="14"/>
          </p:nvPr>
        </p:nvSpPr>
        <p:spPr/>
        <p:txBody>
          <a:bodyPr/>
          <a:lstStyle/>
          <a:p>
            <a:r>
              <a:rPr lang="en-US" dirty="0"/>
              <a:t>ONCE ALICE TRAINERS WERE ON BOARD:</a:t>
            </a:r>
          </a:p>
          <a:p>
            <a:r>
              <a:rPr lang="en-US" dirty="0"/>
              <a:t>CONTACTED CHATFIELD PD AND CHATFIELD AMBULANCE</a:t>
            </a:r>
          </a:p>
          <a:p>
            <a:r>
              <a:rPr lang="en-US" dirty="0"/>
              <a:t>HAD A MEETING WITH ALL THREE DEPARTMENTS</a:t>
            </a:r>
          </a:p>
          <a:p>
            <a:pPr marL="0" indent="0">
              <a:buNone/>
            </a:pPr>
            <a:endParaRPr lang="en-US" dirty="0"/>
          </a:p>
        </p:txBody>
      </p:sp>
    </p:spTree>
    <p:extLst>
      <p:ext uri="{BB962C8B-B14F-4D97-AF65-F5344CB8AC3E}">
        <p14:creationId xmlns:p14="http://schemas.microsoft.com/office/powerpoint/2010/main" val="310400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53CD781F-F935-4310-9C70-32C9B03A15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xmlns="" id="{E389415A-F11F-49E4-B0C5-CF7FF9CE8E0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5397" y="0"/>
            <a:ext cx="12005350" cy="6644081"/>
            <a:chOff x="-25397" y="0"/>
            <a:chExt cx="12005350" cy="6644081"/>
          </a:xfrm>
        </p:grpSpPr>
        <p:sp useBgFill="1">
          <p:nvSpPr>
            <p:cNvPr id="14" name="Rectangle 13">
              <a:extLst>
                <a:ext uri="{FF2B5EF4-FFF2-40B4-BE49-F238E27FC236}">
                  <a16:creationId xmlns:a16="http://schemas.microsoft.com/office/drawing/2014/main" xmlns="" id="{91A09D7C-72C0-44A7-95A9-038C62939D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xmlns="" id="{9B1A95B7-C468-4483-B6EA-858374AB57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xmlns="" id="{2D68F968-C120-4C1E-B281-A62213BD21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18" name="Picture 17">
            <a:extLst>
              <a:ext uri="{FF2B5EF4-FFF2-40B4-BE49-F238E27FC236}">
                <a16:creationId xmlns:a16="http://schemas.microsoft.com/office/drawing/2014/main" xmlns="" id="{1BCAD38B-5F61-4FEB-A1D1-5FC0D666D27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0" name="Rectangle 19">
            <a:extLst>
              <a:ext uri="{FF2B5EF4-FFF2-40B4-BE49-F238E27FC236}">
                <a16:creationId xmlns:a16="http://schemas.microsoft.com/office/drawing/2014/main" xmlns="" id="{C04E869F-EBC2-416E-8FB7-4F6A45F66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6" name="Content Placeholder 5" descr="A police car parked in a parking lot&#10;&#10;Description automatically generated">
            <a:extLst>
              <a:ext uri="{FF2B5EF4-FFF2-40B4-BE49-F238E27FC236}">
                <a16:creationId xmlns:a16="http://schemas.microsoft.com/office/drawing/2014/main" xmlns="" id="{73EC46DB-C882-495F-8B1B-CE8EE458601E}"/>
              </a:ext>
            </a:extLst>
          </p:cNvPr>
          <p:cNvPicPr>
            <a:picLocks noGrp="1" noChangeAspect="1"/>
          </p:cNvPicPr>
          <p:nvPr>
            <p:ph sz="quarter" idx="14"/>
          </p:nvPr>
        </p:nvPicPr>
        <p:blipFill rotWithShape="1">
          <a:blip r:embed="rId4">
            <a:alphaModFix amt="43000"/>
          </a:blip>
          <a:srcRect b="27183"/>
          <a:stretch/>
        </p:blipFill>
        <p:spPr>
          <a:xfrm>
            <a:off x="20" y="10"/>
            <a:ext cx="11734780" cy="6408728"/>
          </a:xfrm>
          <a:prstGeom prst="rect">
            <a:avLst/>
          </a:prstGeom>
          <a:ln>
            <a:noFill/>
          </a:ln>
        </p:spPr>
      </p:pic>
      <p:sp>
        <p:nvSpPr>
          <p:cNvPr id="22" name="Freeform 9">
            <a:extLst>
              <a:ext uri="{FF2B5EF4-FFF2-40B4-BE49-F238E27FC236}">
                <a16:creationId xmlns:a16="http://schemas.microsoft.com/office/drawing/2014/main" xmlns="" id="{7D1C9B27-27B9-4E9E-82C8-6F9B7D12B8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25"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xmlns="" id="{7D66884F-9EEE-4EB8-943E-63A9471F297B}"/>
              </a:ext>
            </a:extLst>
          </p:cNvPr>
          <p:cNvSpPr>
            <a:spLocks noGrp="1"/>
          </p:cNvSpPr>
          <p:nvPr>
            <p:ph type="title"/>
          </p:nvPr>
        </p:nvSpPr>
        <p:spPr>
          <a:xfrm>
            <a:off x="685801" y="685800"/>
            <a:ext cx="10396882" cy="1151965"/>
          </a:xfrm>
        </p:spPr>
        <p:txBody>
          <a:bodyPr vert="horz" lIns="91440" tIns="45720" rIns="91440" bIns="45720" rtlCol="0" anchor="ctr">
            <a:normAutofit/>
          </a:bodyPr>
          <a:lstStyle/>
          <a:p>
            <a:r>
              <a:rPr lang="en-US" dirty="0"/>
              <a:t>challenges</a:t>
            </a:r>
          </a:p>
        </p:txBody>
      </p:sp>
      <p:sp>
        <p:nvSpPr>
          <p:cNvPr id="3" name="Content Placeholder 2">
            <a:extLst>
              <a:ext uri="{FF2B5EF4-FFF2-40B4-BE49-F238E27FC236}">
                <a16:creationId xmlns:a16="http://schemas.microsoft.com/office/drawing/2014/main" xmlns="" id="{23887D71-1012-416F-8C77-8A1FC99A784D}"/>
              </a:ext>
            </a:extLst>
          </p:cNvPr>
          <p:cNvSpPr>
            <a:spLocks noGrp="1"/>
          </p:cNvSpPr>
          <p:nvPr>
            <p:ph sz="quarter" idx="13"/>
          </p:nvPr>
        </p:nvSpPr>
        <p:spPr>
          <a:xfrm>
            <a:off x="685800" y="2063396"/>
            <a:ext cx="10394707" cy="3311189"/>
          </a:xfrm>
        </p:spPr>
        <p:txBody>
          <a:bodyPr vert="horz" lIns="91440" tIns="45720" rIns="91440" bIns="45720" rtlCol="0" anchor="ctr">
            <a:normAutofit/>
          </a:bodyPr>
          <a:lstStyle/>
          <a:p>
            <a:r>
              <a:rPr lang="en-US" dirty="0"/>
              <a:t>Being a long-term care facility it is difficult to do a simulation with an active shooter due to vulnerable adults</a:t>
            </a:r>
          </a:p>
          <a:p>
            <a:r>
              <a:rPr lang="en-US" dirty="0"/>
              <a:t>Having to do our own simulation with the Chatfield pd and ems without the a.l.i.c.e trainers</a:t>
            </a:r>
          </a:p>
          <a:p>
            <a:r>
              <a:rPr lang="en-US" dirty="0"/>
              <a:t>Not only challenges for our facility but asking the local emergency agencies to also help out</a:t>
            </a:r>
          </a:p>
        </p:txBody>
      </p:sp>
      <p:sp>
        <p:nvSpPr>
          <p:cNvPr id="24" name="Rectangle 23">
            <a:extLst>
              <a:ext uri="{FF2B5EF4-FFF2-40B4-BE49-F238E27FC236}">
                <a16:creationId xmlns:a16="http://schemas.microsoft.com/office/drawing/2014/main" xmlns="" id="{7E9AE32D-417D-4951-BD6D-383A7A5E60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2097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4412F17E-378A-48DF-A7D0-616F75D5C45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Freeform 11">
            <a:extLst>
              <a:ext uri="{FF2B5EF4-FFF2-40B4-BE49-F238E27FC236}">
                <a16:creationId xmlns:a16="http://schemas.microsoft.com/office/drawing/2014/main" xmlns="" id="{908915DF-1091-4602-9B1A-C06774398E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7" name="Freeform 13">
            <a:extLst>
              <a:ext uri="{FF2B5EF4-FFF2-40B4-BE49-F238E27FC236}">
                <a16:creationId xmlns:a16="http://schemas.microsoft.com/office/drawing/2014/main" xmlns="" id="{6CFA88D5-4955-401D-884D-20970DD4E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9" name="Freeform 25">
            <a:extLst>
              <a:ext uri="{FF2B5EF4-FFF2-40B4-BE49-F238E27FC236}">
                <a16:creationId xmlns:a16="http://schemas.microsoft.com/office/drawing/2014/main" xmlns="" id="{164D267B-C17A-4774-88F8-99CC562E3A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1" name="Freeform 14">
            <a:extLst>
              <a:ext uri="{FF2B5EF4-FFF2-40B4-BE49-F238E27FC236}">
                <a16:creationId xmlns:a16="http://schemas.microsoft.com/office/drawing/2014/main" xmlns="" id="{C1C5AED6-50C3-434F-B16D-A7A833763D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3" name="5-Point Star 24">
            <a:extLst>
              <a:ext uri="{FF2B5EF4-FFF2-40B4-BE49-F238E27FC236}">
                <a16:creationId xmlns:a16="http://schemas.microsoft.com/office/drawing/2014/main" xmlns="" id="{AFF213A5-1AFF-47E9-83C0-F71BD73881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xmlns="" id="{101867CA-E60E-4F71-9A83-DCBF50B9DD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7" name="Freeform 16">
            <a:extLst>
              <a:ext uri="{FF2B5EF4-FFF2-40B4-BE49-F238E27FC236}">
                <a16:creationId xmlns:a16="http://schemas.microsoft.com/office/drawing/2014/main" xmlns="" id="{66C64BDF-F8AD-4748-8D5F-74F4530D77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29" name="Freeform 18">
            <a:extLst>
              <a:ext uri="{FF2B5EF4-FFF2-40B4-BE49-F238E27FC236}">
                <a16:creationId xmlns:a16="http://schemas.microsoft.com/office/drawing/2014/main" xmlns="" id="{F79D7B67-3FD5-4EAB-A55C-C0ABF0CB2D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7938" y="3165071"/>
            <a:ext cx="11337749" cy="3146030"/>
          </a:xfrm>
          <a:custGeom>
            <a:avLst/>
            <a:gdLst>
              <a:gd name="connsiteX0" fmla="*/ 11201371 w 11337749"/>
              <a:gd name="connsiteY0" fmla="*/ 0 h 3146030"/>
              <a:gd name="connsiteX1" fmla="*/ 11337749 w 11337749"/>
              <a:gd name="connsiteY1" fmla="*/ 2542023 h 3146030"/>
              <a:gd name="connsiteX2" fmla="*/ 8492 w 11337749"/>
              <a:gd name="connsiteY2" fmla="*/ 3146030 h 3146030"/>
              <a:gd name="connsiteX3" fmla="*/ 2 w 11337749"/>
              <a:gd name="connsiteY3" fmla="*/ 587735 h 3146030"/>
              <a:gd name="connsiteX4" fmla="*/ 0 w 11337749"/>
              <a:gd name="connsiteY4" fmla="*/ 587038 h 3146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7749" h="3146030">
                <a:moveTo>
                  <a:pt x="11201371" y="0"/>
                </a:moveTo>
                <a:lnTo>
                  <a:pt x="11337749" y="2542023"/>
                </a:lnTo>
                <a:lnTo>
                  <a:pt x="8492" y="3146030"/>
                </a:lnTo>
                <a:cubicBezTo>
                  <a:pt x="10785" y="2572498"/>
                  <a:pt x="1900" y="1389730"/>
                  <a:pt x="2" y="587735"/>
                </a:cubicBezTo>
                <a:lnTo>
                  <a:pt x="0" y="587038"/>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1" name="Freeform 20">
            <a:extLst>
              <a:ext uri="{FF2B5EF4-FFF2-40B4-BE49-F238E27FC236}">
                <a16:creationId xmlns:a16="http://schemas.microsoft.com/office/drawing/2014/main" xmlns="" id="{33828123-C905-415B-832E-3BEA209D24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xmlns="" id="{BEE58B22-5512-4859-A19E-368EFAC976DE}"/>
              </a:ext>
            </a:extLst>
          </p:cNvPr>
          <p:cNvSpPr>
            <a:spLocks noGrp="1"/>
          </p:cNvSpPr>
          <p:nvPr>
            <p:ph type="title"/>
          </p:nvPr>
        </p:nvSpPr>
        <p:spPr>
          <a:xfrm rot="21420000">
            <a:off x="532474" y="3680423"/>
            <a:ext cx="10178799" cy="1346996"/>
          </a:xfrm>
        </p:spPr>
        <p:txBody>
          <a:bodyPr vert="horz" lIns="91440" tIns="45720" rIns="91440" bIns="45720" rtlCol="0" anchor="b">
            <a:normAutofit/>
          </a:bodyPr>
          <a:lstStyle/>
          <a:p>
            <a:pPr algn="r"/>
            <a:r>
              <a:rPr lang="en-US" sz="8000">
                <a:solidFill>
                  <a:schemeClr val="bg1"/>
                </a:solidFill>
              </a:rPr>
              <a:t>Our ‘active shooter’</a:t>
            </a:r>
          </a:p>
        </p:txBody>
      </p:sp>
      <p:sp>
        <p:nvSpPr>
          <p:cNvPr id="33" name="Rectangle 32">
            <a:extLst>
              <a:ext uri="{FF2B5EF4-FFF2-40B4-BE49-F238E27FC236}">
                <a16:creationId xmlns:a16="http://schemas.microsoft.com/office/drawing/2014/main" xmlns="" id="{477C8BB1-85B5-4F8D-8794-8AA0EA560E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1365">
            <a:off x="1501741" y="374235"/>
            <a:ext cx="228600" cy="228600"/>
          </a:xfrm>
          <a:prstGeom prst="rect">
            <a:avLst/>
          </a:prstGeom>
          <a:solidFill>
            <a:srgbClr val="EA2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B3455D90-57A9-4F9E-B409-5EC537A2A2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1365">
            <a:off x="10696541" y="2504332"/>
            <a:ext cx="228600" cy="228600"/>
          </a:xfrm>
          <a:prstGeom prst="rect">
            <a:avLst/>
          </a:prstGeom>
          <a:solidFill>
            <a:srgbClr val="EA2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22">
            <a:extLst>
              <a:ext uri="{FF2B5EF4-FFF2-40B4-BE49-F238E27FC236}">
                <a16:creationId xmlns:a16="http://schemas.microsoft.com/office/drawing/2014/main" xmlns="" id="{2CA9F18C-BF69-4D91-AF02-32BBC3A613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5183431" y="5370202"/>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8" name="Content Placeholder 7" descr="A person standing in front of a truck&#10;&#10;Description automatically generated">
            <a:extLst>
              <a:ext uri="{FF2B5EF4-FFF2-40B4-BE49-F238E27FC236}">
                <a16:creationId xmlns:a16="http://schemas.microsoft.com/office/drawing/2014/main" xmlns="" id="{894E74FE-FD60-4F05-AC1F-75CD7B84C1F6}"/>
              </a:ext>
            </a:extLst>
          </p:cNvPr>
          <p:cNvPicPr>
            <a:picLocks noGrp="1" noChangeAspect="1"/>
          </p:cNvPicPr>
          <p:nvPr>
            <p:ph sz="quarter" idx="14"/>
          </p:nvPr>
        </p:nvPicPr>
        <p:blipFill rotWithShape="1">
          <a:blip r:embed="rId4"/>
          <a:srcRect t="65" b="12063"/>
          <a:stretch/>
        </p:blipFill>
        <p:spPr>
          <a:xfrm rot="21420000">
            <a:off x="-98391" y="-136148"/>
            <a:ext cx="5487181" cy="3616286"/>
          </a:xfrm>
          <a:custGeom>
            <a:avLst/>
            <a:gdLst>
              <a:gd name="connsiteX0" fmla="*/ 189521 w 5487181"/>
              <a:gd name="connsiteY0" fmla="*/ 0 h 3616286"/>
              <a:gd name="connsiteX1" fmla="*/ 5487181 w 5487181"/>
              <a:gd name="connsiteY1" fmla="*/ 277638 h 3616286"/>
              <a:gd name="connsiteX2" fmla="*/ 5487181 w 5487181"/>
              <a:gd name="connsiteY2" fmla="*/ 3616286 h 3616286"/>
              <a:gd name="connsiteX3" fmla="*/ 0 w 5487181"/>
              <a:gd name="connsiteY3" fmla="*/ 3616286 h 3616286"/>
            </a:gdLst>
            <a:ahLst/>
            <a:cxnLst>
              <a:cxn ang="0">
                <a:pos x="connsiteX0" y="connsiteY0"/>
              </a:cxn>
              <a:cxn ang="0">
                <a:pos x="connsiteX1" y="connsiteY1"/>
              </a:cxn>
              <a:cxn ang="0">
                <a:pos x="connsiteX2" y="connsiteY2"/>
              </a:cxn>
              <a:cxn ang="0">
                <a:pos x="connsiteX3" y="connsiteY3"/>
              </a:cxn>
            </a:cxnLst>
            <a:rect l="l" t="t" r="r" b="b"/>
            <a:pathLst>
              <a:path w="5487181" h="3616286">
                <a:moveTo>
                  <a:pt x="189521" y="0"/>
                </a:moveTo>
                <a:lnTo>
                  <a:pt x="5487181" y="277638"/>
                </a:lnTo>
                <a:lnTo>
                  <a:pt x="5487181" y="3616286"/>
                </a:lnTo>
                <a:lnTo>
                  <a:pt x="0" y="3616286"/>
                </a:lnTo>
                <a:close/>
              </a:path>
            </a:pathLst>
          </a:custGeom>
        </p:spPr>
      </p:pic>
      <p:pic>
        <p:nvPicPr>
          <p:cNvPr id="6" name="Content Placeholder 5" descr="A police car parked in a parking lot&#10;&#10;Description automatically generated">
            <a:extLst>
              <a:ext uri="{FF2B5EF4-FFF2-40B4-BE49-F238E27FC236}">
                <a16:creationId xmlns:a16="http://schemas.microsoft.com/office/drawing/2014/main" xmlns="" id="{9DA198E5-5D5E-4BEF-A27C-E3CFE7A18F86}"/>
              </a:ext>
            </a:extLst>
          </p:cNvPr>
          <p:cNvPicPr>
            <a:picLocks noGrp="1" noChangeAspect="1"/>
          </p:cNvPicPr>
          <p:nvPr>
            <p:ph sz="quarter" idx="13"/>
          </p:nvPr>
        </p:nvPicPr>
        <p:blipFill rotWithShape="1">
          <a:blip r:embed="rId5"/>
          <a:srcRect t="3904" r="-3" b="15829"/>
          <a:stretch/>
        </p:blipFill>
        <p:spPr>
          <a:xfrm rot="21420000">
            <a:off x="5513734" y="-147441"/>
            <a:ext cx="5546949" cy="3339160"/>
          </a:xfrm>
          <a:custGeom>
            <a:avLst/>
            <a:gdLst>
              <a:gd name="connsiteX0" fmla="*/ 0 w 5546949"/>
              <a:gd name="connsiteY0" fmla="*/ 0 h 3339160"/>
              <a:gd name="connsiteX1" fmla="*/ 5546949 w 5546949"/>
              <a:gd name="connsiteY1" fmla="*/ 290703 h 3339160"/>
              <a:gd name="connsiteX2" fmla="*/ 5546948 w 5546949"/>
              <a:gd name="connsiteY2" fmla="*/ 3339160 h 3339160"/>
              <a:gd name="connsiteX3" fmla="*/ 0 w 5546949"/>
              <a:gd name="connsiteY3" fmla="*/ 3339160 h 3339160"/>
            </a:gdLst>
            <a:ahLst/>
            <a:cxnLst>
              <a:cxn ang="0">
                <a:pos x="connsiteX0" y="connsiteY0"/>
              </a:cxn>
              <a:cxn ang="0">
                <a:pos x="connsiteX1" y="connsiteY1"/>
              </a:cxn>
              <a:cxn ang="0">
                <a:pos x="connsiteX2" y="connsiteY2"/>
              </a:cxn>
              <a:cxn ang="0">
                <a:pos x="connsiteX3" y="connsiteY3"/>
              </a:cxn>
            </a:cxnLst>
            <a:rect l="l" t="t" r="r" b="b"/>
            <a:pathLst>
              <a:path w="5546949" h="3339160">
                <a:moveTo>
                  <a:pt x="0" y="0"/>
                </a:moveTo>
                <a:lnTo>
                  <a:pt x="5546949" y="290703"/>
                </a:lnTo>
                <a:lnTo>
                  <a:pt x="5546948" y="3339160"/>
                </a:lnTo>
                <a:lnTo>
                  <a:pt x="0" y="3339160"/>
                </a:lnTo>
                <a:close/>
              </a:path>
            </a:pathLst>
          </a:custGeom>
        </p:spPr>
      </p:pic>
    </p:spTree>
    <p:extLst>
      <p:ext uri="{BB962C8B-B14F-4D97-AF65-F5344CB8AC3E}">
        <p14:creationId xmlns:p14="http://schemas.microsoft.com/office/powerpoint/2010/main" val="363011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076B5E-4C69-4A10-BAD7-8AA965DC056E}"/>
              </a:ext>
            </a:extLst>
          </p:cNvPr>
          <p:cNvSpPr>
            <a:spLocks noGrp="1"/>
          </p:cNvSpPr>
          <p:nvPr>
            <p:ph type="title"/>
          </p:nvPr>
        </p:nvSpPr>
        <p:spPr/>
        <p:txBody>
          <a:bodyPr/>
          <a:lstStyle/>
          <a:p>
            <a:r>
              <a:rPr lang="en-US" dirty="0"/>
              <a:t>Injured/Fatal</a:t>
            </a:r>
          </a:p>
        </p:txBody>
      </p:sp>
      <p:pic>
        <p:nvPicPr>
          <p:cNvPr id="6" name="Content Placeholder 5" descr="A person standing in a room&#10;&#10;Description automatically generated">
            <a:extLst>
              <a:ext uri="{FF2B5EF4-FFF2-40B4-BE49-F238E27FC236}">
                <a16:creationId xmlns:a16="http://schemas.microsoft.com/office/drawing/2014/main" xmlns="" id="{8CFCCCBB-48A9-4BDA-81DB-FC16D8D660CA}"/>
              </a:ext>
            </a:extLst>
          </p:cNvPr>
          <p:cNvPicPr>
            <a:picLocks noGrp="1" noChangeAspect="1"/>
          </p:cNvPicPr>
          <p:nvPr>
            <p:ph sz="quarter" idx="13"/>
          </p:nvPr>
        </p:nvPicPr>
        <p:blipFill>
          <a:blip r:embed="rId2"/>
          <a:stretch>
            <a:fillRect/>
          </a:stretch>
        </p:blipFill>
        <p:spPr>
          <a:xfrm>
            <a:off x="465665" y="1688193"/>
            <a:ext cx="2950030" cy="2212523"/>
          </a:xfrm>
        </p:spPr>
      </p:pic>
      <p:pic>
        <p:nvPicPr>
          <p:cNvPr id="8" name="Content Placeholder 7" descr="A group of people in a room&#10;&#10;Description automatically generated">
            <a:extLst>
              <a:ext uri="{FF2B5EF4-FFF2-40B4-BE49-F238E27FC236}">
                <a16:creationId xmlns:a16="http://schemas.microsoft.com/office/drawing/2014/main" xmlns="" id="{E5351D0D-8693-4605-A70A-DCDEB2F15684}"/>
              </a:ext>
            </a:extLst>
          </p:cNvPr>
          <p:cNvPicPr>
            <a:picLocks noGrp="1" noChangeAspect="1"/>
          </p:cNvPicPr>
          <p:nvPr>
            <p:ph sz="quarter" idx="14"/>
          </p:nvPr>
        </p:nvPicPr>
        <p:blipFill>
          <a:blip r:embed="rId3"/>
          <a:stretch>
            <a:fillRect/>
          </a:stretch>
        </p:blipFill>
        <p:spPr>
          <a:xfrm>
            <a:off x="5445728" y="795280"/>
            <a:ext cx="2381100" cy="1785825"/>
          </a:xfrm>
        </p:spPr>
      </p:pic>
      <p:pic>
        <p:nvPicPr>
          <p:cNvPr id="10" name="Picture 9" descr="A picture containing indoor, person, wall, floor&#10;&#10;Description automatically generated">
            <a:extLst>
              <a:ext uri="{FF2B5EF4-FFF2-40B4-BE49-F238E27FC236}">
                <a16:creationId xmlns:a16="http://schemas.microsoft.com/office/drawing/2014/main" xmlns="" id="{A9B416AA-A20A-49D1-AF74-311F5C8C8C37}"/>
              </a:ext>
            </a:extLst>
          </p:cNvPr>
          <p:cNvPicPr>
            <a:picLocks noChangeAspect="1"/>
          </p:cNvPicPr>
          <p:nvPr/>
        </p:nvPicPr>
        <p:blipFill>
          <a:blip r:embed="rId4"/>
          <a:stretch>
            <a:fillRect/>
          </a:stretch>
        </p:blipFill>
        <p:spPr>
          <a:xfrm>
            <a:off x="3097138" y="1688193"/>
            <a:ext cx="2458586" cy="1843940"/>
          </a:xfrm>
          <a:prstGeom prst="rect">
            <a:avLst/>
          </a:prstGeom>
        </p:spPr>
      </p:pic>
      <p:pic>
        <p:nvPicPr>
          <p:cNvPr id="12" name="Picture 11" descr="A person that is sitting on the floor&#10;&#10;Description automatically generated">
            <a:extLst>
              <a:ext uri="{FF2B5EF4-FFF2-40B4-BE49-F238E27FC236}">
                <a16:creationId xmlns:a16="http://schemas.microsoft.com/office/drawing/2014/main" xmlns="" id="{8B3F1A65-5C52-474A-B7BB-2B84BCC4AFE4}"/>
              </a:ext>
            </a:extLst>
          </p:cNvPr>
          <p:cNvPicPr>
            <a:picLocks noChangeAspect="1"/>
          </p:cNvPicPr>
          <p:nvPr/>
        </p:nvPicPr>
        <p:blipFill>
          <a:blip r:embed="rId5"/>
          <a:stretch>
            <a:fillRect/>
          </a:stretch>
        </p:blipFill>
        <p:spPr>
          <a:xfrm>
            <a:off x="465664" y="3707043"/>
            <a:ext cx="2396897" cy="1797673"/>
          </a:xfrm>
          <a:prstGeom prst="rect">
            <a:avLst/>
          </a:prstGeom>
        </p:spPr>
      </p:pic>
      <p:pic>
        <p:nvPicPr>
          <p:cNvPr id="14" name="Picture 13" descr="A person sitting on a chair&#10;&#10;Description automatically generated">
            <a:extLst>
              <a:ext uri="{FF2B5EF4-FFF2-40B4-BE49-F238E27FC236}">
                <a16:creationId xmlns:a16="http://schemas.microsoft.com/office/drawing/2014/main" xmlns="" id="{A2BF83FD-C892-4268-B334-99A93F58088E}"/>
              </a:ext>
            </a:extLst>
          </p:cNvPr>
          <p:cNvPicPr>
            <a:picLocks noChangeAspect="1"/>
          </p:cNvPicPr>
          <p:nvPr/>
        </p:nvPicPr>
        <p:blipFill>
          <a:blip r:embed="rId6"/>
          <a:stretch>
            <a:fillRect/>
          </a:stretch>
        </p:blipFill>
        <p:spPr>
          <a:xfrm>
            <a:off x="8046964" y="247022"/>
            <a:ext cx="2950031" cy="2212523"/>
          </a:xfrm>
          <a:prstGeom prst="rect">
            <a:avLst/>
          </a:prstGeom>
        </p:spPr>
      </p:pic>
      <p:pic>
        <p:nvPicPr>
          <p:cNvPr id="16" name="Picture 15" descr="A group of people sitting in a chair in a room&#10;&#10;Description automatically generated">
            <a:extLst>
              <a:ext uri="{FF2B5EF4-FFF2-40B4-BE49-F238E27FC236}">
                <a16:creationId xmlns:a16="http://schemas.microsoft.com/office/drawing/2014/main" xmlns="" id="{25CA5207-B266-4754-B4CC-3BCB787B9DD3}"/>
              </a:ext>
            </a:extLst>
          </p:cNvPr>
          <p:cNvPicPr>
            <a:picLocks noChangeAspect="1"/>
          </p:cNvPicPr>
          <p:nvPr/>
        </p:nvPicPr>
        <p:blipFill>
          <a:blip r:embed="rId7"/>
          <a:stretch>
            <a:fillRect/>
          </a:stretch>
        </p:blipFill>
        <p:spPr>
          <a:xfrm>
            <a:off x="3415696" y="3134494"/>
            <a:ext cx="2950030" cy="2347090"/>
          </a:xfrm>
          <a:prstGeom prst="rect">
            <a:avLst/>
          </a:prstGeom>
        </p:spPr>
      </p:pic>
      <p:pic>
        <p:nvPicPr>
          <p:cNvPr id="18" name="Picture 17" descr="A picture containing floor, person, ground, indoor&#10;&#10;Description automatically generated">
            <a:extLst>
              <a:ext uri="{FF2B5EF4-FFF2-40B4-BE49-F238E27FC236}">
                <a16:creationId xmlns:a16="http://schemas.microsoft.com/office/drawing/2014/main" xmlns="" id="{7EDA7DB3-86F7-46FA-BD0D-8AA95DB32C25}"/>
              </a:ext>
            </a:extLst>
          </p:cNvPr>
          <p:cNvPicPr>
            <a:picLocks noChangeAspect="1"/>
          </p:cNvPicPr>
          <p:nvPr/>
        </p:nvPicPr>
        <p:blipFill>
          <a:blip r:embed="rId8"/>
          <a:stretch>
            <a:fillRect/>
          </a:stretch>
        </p:blipFill>
        <p:spPr>
          <a:xfrm>
            <a:off x="6110741" y="2397329"/>
            <a:ext cx="2950031" cy="2212523"/>
          </a:xfrm>
          <a:prstGeom prst="rect">
            <a:avLst/>
          </a:prstGeom>
        </p:spPr>
      </p:pic>
      <p:pic>
        <p:nvPicPr>
          <p:cNvPr id="20" name="Picture 19" descr="A person sitting on the floor&#10;&#10;Description automatically generated">
            <a:extLst>
              <a:ext uri="{FF2B5EF4-FFF2-40B4-BE49-F238E27FC236}">
                <a16:creationId xmlns:a16="http://schemas.microsoft.com/office/drawing/2014/main" xmlns="" id="{51FF47FC-3981-4B88-A7CB-23FA2F6C3026}"/>
              </a:ext>
            </a:extLst>
          </p:cNvPr>
          <p:cNvPicPr>
            <a:picLocks noChangeAspect="1"/>
          </p:cNvPicPr>
          <p:nvPr/>
        </p:nvPicPr>
        <p:blipFill>
          <a:blip r:embed="rId9"/>
          <a:stretch>
            <a:fillRect/>
          </a:stretch>
        </p:blipFill>
        <p:spPr>
          <a:xfrm>
            <a:off x="8790215" y="3660776"/>
            <a:ext cx="2458587" cy="1843940"/>
          </a:xfrm>
          <a:prstGeom prst="rect">
            <a:avLst/>
          </a:prstGeom>
        </p:spPr>
      </p:pic>
    </p:spTree>
    <p:extLst>
      <p:ext uri="{BB962C8B-B14F-4D97-AF65-F5344CB8AC3E}">
        <p14:creationId xmlns:p14="http://schemas.microsoft.com/office/powerpoint/2010/main" val="79165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AD1418-AFA4-42DF-A221-9F6490DA0A82}"/>
              </a:ext>
            </a:extLst>
          </p:cNvPr>
          <p:cNvSpPr>
            <a:spLocks noGrp="1"/>
          </p:cNvSpPr>
          <p:nvPr>
            <p:ph type="title"/>
          </p:nvPr>
        </p:nvSpPr>
        <p:spPr/>
        <p:txBody>
          <a:bodyPr/>
          <a:lstStyle/>
          <a:p>
            <a:r>
              <a:rPr lang="en-US" dirty="0"/>
              <a:t>Overcoming challenges</a:t>
            </a:r>
          </a:p>
        </p:txBody>
      </p:sp>
      <p:sp>
        <p:nvSpPr>
          <p:cNvPr id="3" name="Content Placeholder 2">
            <a:extLst>
              <a:ext uri="{FF2B5EF4-FFF2-40B4-BE49-F238E27FC236}">
                <a16:creationId xmlns:a16="http://schemas.microsoft.com/office/drawing/2014/main" xmlns="" id="{539BC00F-40DF-4253-B7C7-B6C36ED2BFE8}"/>
              </a:ext>
            </a:extLst>
          </p:cNvPr>
          <p:cNvSpPr>
            <a:spLocks noGrp="1"/>
          </p:cNvSpPr>
          <p:nvPr>
            <p:ph sz="quarter" idx="13"/>
          </p:nvPr>
        </p:nvSpPr>
        <p:spPr/>
        <p:txBody>
          <a:bodyPr/>
          <a:lstStyle/>
          <a:p>
            <a:r>
              <a:rPr lang="en-US" dirty="0"/>
              <a:t>Many discussions on where to have the simulation took place</a:t>
            </a:r>
          </a:p>
          <a:p>
            <a:r>
              <a:rPr lang="en-US" dirty="0"/>
              <a:t>Needing to continue resident activities as to not interfere with their daily lives</a:t>
            </a:r>
          </a:p>
          <a:p>
            <a:r>
              <a:rPr lang="en-US" dirty="0"/>
              <a:t>Needing to ensure that residents are not scared during simulation</a:t>
            </a:r>
          </a:p>
        </p:txBody>
      </p:sp>
      <p:sp>
        <p:nvSpPr>
          <p:cNvPr id="4" name="Content Placeholder 3">
            <a:extLst>
              <a:ext uri="{FF2B5EF4-FFF2-40B4-BE49-F238E27FC236}">
                <a16:creationId xmlns:a16="http://schemas.microsoft.com/office/drawing/2014/main" xmlns="" id="{300EB7E3-0BE5-4AD0-B99D-F0F8D6609DF5}"/>
              </a:ext>
            </a:extLst>
          </p:cNvPr>
          <p:cNvSpPr>
            <a:spLocks noGrp="1"/>
          </p:cNvSpPr>
          <p:nvPr>
            <p:ph sz="quarter" idx="14"/>
          </p:nvPr>
        </p:nvSpPr>
        <p:spPr/>
        <p:txBody>
          <a:bodyPr/>
          <a:lstStyle/>
          <a:p>
            <a:r>
              <a:rPr lang="en-US" dirty="0"/>
              <a:t>Had training in our big activity room, while church was right next door</a:t>
            </a:r>
          </a:p>
          <a:p>
            <a:r>
              <a:rPr lang="en-US" dirty="0"/>
              <a:t>Blocked off the big activity room and the dining room during the simulation </a:t>
            </a:r>
          </a:p>
          <a:p>
            <a:r>
              <a:rPr lang="en-US" dirty="0"/>
              <a:t>Keeping doors closed so residents would not walk in in on an ‘active shooter’ simulation</a:t>
            </a:r>
          </a:p>
        </p:txBody>
      </p:sp>
    </p:spTree>
    <p:extLst>
      <p:ext uri="{BB962C8B-B14F-4D97-AF65-F5344CB8AC3E}">
        <p14:creationId xmlns:p14="http://schemas.microsoft.com/office/powerpoint/2010/main" val="10579516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11</TotalTime>
  <Words>745</Words>
  <Application>Microsoft Office PowerPoint</Application>
  <PresentationFormat>Custom</PresentationFormat>
  <Paragraphs>84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Main Event</vt:lpstr>
      <vt:lpstr>PowerPoint Presentation</vt:lpstr>
      <vt:lpstr>PowerPoint Presentation</vt:lpstr>
      <vt:lpstr>PowerPoint Presentation</vt:lpstr>
      <vt:lpstr>Emergency Preparedness training</vt:lpstr>
      <vt:lpstr>Getting STARTED</vt:lpstr>
      <vt:lpstr>challenges</vt:lpstr>
      <vt:lpstr>Our ‘active shooter’</vt:lpstr>
      <vt:lpstr>Injured/Fatal</vt:lpstr>
      <vt:lpstr>Overcoming challenges</vt:lpstr>
      <vt:lpstr>PowerPoint Presentation</vt:lpstr>
      <vt:lpstr>a.l.i.c.e training</vt:lpstr>
      <vt:lpstr>Active shooter training video</vt:lpstr>
      <vt:lpstr>Incident command system</vt:lpstr>
      <vt:lpstr>PowerPoint Presentation</vt:lpstr>
      <vt:lpstr>PowerPoint Presentation</vt:lpstr>
      <vt:lpstr>PowerPoint Presentation</vt:lpstr>
      <vt:lpstr>Getting the ics team ready</vt:lpstr>
      <vt:lpstr>Ics breakdown</vt:lpstr>
      <vt:lpstr>From ‘active shooter’ to evacuation</vt:lpstr>
      <vt:lpstr>Evacuation challenges</vt:lpstr>
      <vt:lpstr>Media report video</vt:lpstr>
      <vt:lpstr>PowerPoint Presentation</vt:lpstr>
      <vt:lpstr>AFTER ACTION REPORT</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MCCLIMON, SUSAN ANN</dc:creator>
  <cp:lastModifiedBy>Sailer, Kristen</cp:lastModifiedBy>
  <cp:revision>5</cp:revision>
  <dcterms:created xsi:type="dcterms:W3CDTF">2019-10-17T16:17:29Z</dcterms:created>
  <dcterms:modified xsi:type="dcterms:W3CDTF">2019-10-17T17:38:05Z</dcterms:modified>
</cp:coreProperties>
</file>